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326" r:id="rId3"/>
    <p:sldId id="327" r:id="rId4"/>
    <p:sldId id="328" r:id="rId5"/>
    <p:sldId id="289" r:id="rId6"/>
    <p:sldId id="292" r:id="rId7"/>
    <p:sldId id="293" r:id="rId8"/>
    <p:sldId id="294" r:id="rId9"/>
    <p:sldId id="295" r:id="rId10"/>
    <p:sldId id="279" r:id="rId11"/>
    <p:sldId id="274" r:id="rId12"/>
    <p:sldId id="280" r:id="rId13"/>
    <p:sldId id="300" r:id="rId14"/>
    <p:sldId id="301" r:id="rId15"/>
    <p:sldId id="307" r:id="rId16"/>
    <p:sldId id="317" r:id="rId17"/>
    <p:sldId id="308" r:id="rId18"/>
    <p:sldId id="322" r:id="rId19"/>
    <p:sldId id="329" r:id="rId20"/>
    <p:sldId id="309" r:id="rId21"/>
    <p:sldId id="325" r:id="rId22"/>
    <p:sldId id="324" r:id="rId23"/>
    <p:sldId id="296" r:id="rId24"/>
    <p:sldId id="297" r:id="rId25"/>
    <p:sldId id="298" r:id="rId26"/>
    <p:sldId id="320" r:id="rId27"/>
    <p:sldId id="32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3F08C-0FFF-405A-BF94-712E1524203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68FE1-220B-4D26-AEEE-696286CEA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547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8E378D0B-2542-1B4C-BFC3-C557C7331A67}" type="slidenum">
              <a:rPr lang="en-US" altLang="en-US" sz="1300">
                <a:latin typeface="Times New Roman" charset="0"/>
              </a:rPr>
              <a:pPr algn="r"/>
              <a:t>3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225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677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16C999F-C304-5F4A-9FA5-9A562F2E9CDE}" type="slidenum">
              <a:rPr lang="en-US" altLang="en-US" sz="1300">
                <a:latin typeface="Times New Roman" charset="0"/>
              </a:rPr>
              <a:pPr/>
              <a:t>4</a:t>
            </a:fld>
            <a:endParaRPr lang="en-US" altLang="en-US" sz="1300">
              <a:latin typeface="Times New Roman" charset="0"/>
            </a:endParaRPr>
          </a:p>
        </p:txBody>
      </p:sp>
      <p:sp>
        <p:nvSpPr>
          <p:cNvPr id="286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593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68FE1-220B-4D26-AEEE-696286CEA81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9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C81CA31-7A82-4000-981C-ACA2A1E3549A}" type="slidenum">
              <a:rPr lang="en-US" altLang="en-US" sz="1300">
                <a:latin typeface="Times New Roman" panose="02020603050405020304" pitchFamily="18" charset="0"/>
              </a:rPr>
              <a:pPr algn="r"/>
              <a:t>10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44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E49E1F-249F-426D-9EA5-9E4BB6B25ADF}" type="slidenum">
              <a:rPr lang="en-US" altLang="en-US" sz="1300" smtClean="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849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AC6C45-6200-4713-9520-66C702D91194}" type="slidenum">
              <a:rPr lang="en-US" altLang="en-US" sz="1300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9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26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50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65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73B51-D7A9-4E90-AD63-9E5053525759}" type="datetime1">
              <a:rPr lang="en-US" altLang="en-US"/>
              <a:pPr>
                <a:defRPr/>
              </a:pPr>
              <a:t>8/8/22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</a:t>
            </a:r>
            <a:fld id="{946E2497-C56F-4388-8AE3-ACAFA61615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10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44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44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6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28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63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4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37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40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DE1A5-1A35-4CD6-8AE4-CCC8443E192D}" type="datetimeFigureOut">
              <a:rPr lang="en-IN" smtClean="0"/>
              <a:t>08/08/22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8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20" Type="http://schemas.openxmlformats.org/officeDocument/2006/relationships/image" Target="../media/image20.png"/><Relationship Id="rId21" Type="http://schemas.openxmlformats.org/officeDocument/2006/relationships/image" Target="../media/image51.png"/><Relationship Id="rId22" Type="http://schemas.openxmlformats.org/officeDocument/2006/relationships/image" Target="../media/image21.png"/><Relationship Id="rId23" Type="http://schemas.openxmlformats.org/officeDocument/2006/relationships/image" Target="../media/image52.png"/><Relationship Id="rId10" Type="http://schemas.openxmlformats.org/officeDocument/2006/relationships/image" Target="../media/image15.png"/><Relationship Id="rId11" Type="http://schemas.openxmlformats.org/officeDocument/2006/relationships/image" Target="../media/image2.png"/><Relationship Id="rId12" Type="http://schemas.openxmlformats.org/officeDocument/2006/relationships/image" Target="../media/image47.png"/><Relationship Id="rId13" Type="http://schemas.openxmlformats.org/officeDocument/2006/relationships/image" Target="../media/image3.png"/><Relationship Id="rId14" Type="http://schemas.openxmlformats.org/officeDocument/2006/relationships/image" Target="../media/image1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13.png"/><Relationship Id="rId8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4.png"/><Relationship Id="rId15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21" Type="http://schemas.openxmlformats.org/officeDocument/2006/relationships/image" Target="../media/image1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fld id="{43EF063D-A88C-47C8-9557-875AF96F387A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0" y="2792261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2-Lecture 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8/8/2022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xmlns="" id="{1D605FE6-8FDA-1919-6C6A-D60FA102D19C}"/>
              </a:ext>
            </a:extLst>
          </p:cNvPr>
          <p:cNvSpPr txBox="1">
            <a:spLocks/>
          </p:cNvSpPr>
          <p:nvPr/>
        </p:nvSpPr>
        <p:spPr>
          <a:xfrm>
            <a:off x="3227672" y="708477"/>
            <a:ext cx="9144000" cy="238760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304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Autumn 2022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8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710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1: roadmap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 dirty="0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 dirty="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 dirty="0">
                <a:latin typeface="Gill Sans MT" panose="020B0502020104020203" pitchFamily="34" charset="0"/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anose="020B0604020202020204" pitchFamily="34" charset="0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 dirty="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 dirty="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 dirty="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 dirty="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471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20C8161-B3BD-446A-A82F-5582646C145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0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201614"/>
            <a:ext cx="7772400" cy="892175"/>
          </a:xfrm>
        </p:spPr>
        <p:txBody>
          <a:bodyPr/>
          <a:lstStyle/>
          <a:p>
            <a:pPr eaLnBrk="1" hangingPunct="1"/>
            <a:r>
              <a:rPr lang="en-US" altLang="en-US" sz="4000"/>
              <a:t>A closer look at network structure:</a:t>
            </a: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41513" y="1381125"/>
            <a:ext cx="4203700" cy="10477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 altLang="en-US">
                <a:ea typeface="MS PGothic" panose="020B0600070205080204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 altLang="en-US">
                <a:ea typeface="MS PGothic" panose="020B0600070205080204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</a:rPr>
              <a:t>access networks, physical media:</a:t>
            </a:r>
            <a:r>
              <a:rPr lang="en-US" altLang="en-US"/>
              <a:t> wired, wireless communication links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endParaRPr lang="en-US" altLang="en-US" sz="2400"/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15000"/>
              </a:spcBef>
            </a:pPr>
            <a:r>
              <a:rPr lang="en-US" altLang="en-US" i="1">
                <a:solidFill>
                  <a:srgbClr val="CC0000"/>
                </a:solidFill>
              </a:rPr>
              <a:t>network core: 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MS PGothic" panose="020B0600070205080204" pitchFamily="34" charset="-128"/>
              </a:rPr>
              <a:t>interconnected routers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MS PGothic" panose="020B0600070205080204" pitchFamily="34" charset="-128"/>
              </a:rPr>
              <a:t>network of networks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endParaRPr lang="en-US" altLang="en-US" sz="2400"/>
          </a:p>
        </p:txBody>
      </p:sp>
      <p:pic>
        <p:nvPicPr>
          <p:cNvPr id="36871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2" name="Group 733"/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3687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87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722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22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87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5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7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8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9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0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1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2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4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5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6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90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722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0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722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0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722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1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721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pic>
          <p:nvPicPr>
            <p:cNvPr id="36911" name="Picture 603" descr="car_icon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91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721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21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1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72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21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21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1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21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1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72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20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20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0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20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0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71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9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9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0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9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9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718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8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8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8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9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9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8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9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691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91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717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8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8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8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8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8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716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7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7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7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7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7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71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6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6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6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6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6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3715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5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5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5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5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6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5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5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3714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4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5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5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4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5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371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4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4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4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4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4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3712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3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3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3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3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3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3712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2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2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2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2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2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2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2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3711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2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2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3711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1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2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709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710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3710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10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2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3693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3693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3693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3693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3693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3706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6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6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7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7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09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09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7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09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7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09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8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08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9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93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3703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3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06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06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4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06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4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05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4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05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93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3701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01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01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7015" name="Picture 1020" descr="scree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01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2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2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02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3698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9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9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92" name="Picture 1068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9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9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0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1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1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00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3696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6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6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69" name="Picture 1118" descr="screen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7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7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698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697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3696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6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4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3694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4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4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44" name="Picture 1146" descr="screen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4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5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695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5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695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368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16FB754-3451-4E83-B716-03BF1F0DC73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05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3671" y="1766888"/>
            <a:ext cx="3136151" cy="4072356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/>
              <a:t>mesh of interconnected routers</a:t>
            </a:r>
          </a:p>
          <a:p>
            <a:pPr eaLnBrk="1" hangingPunct="1"/>
            <a:r>
              <a:rPr lang="en-US" altLang="en-US" dirty="0">
                <a:solidFill>
                  <a:srgbClr val="CC0000"/>
                </a:solidFill>
              </a:rPr>
              <a:t>packet-switching: hosts break application  messages into </a:t>
            </a:r>
            <a:r>
              <a:rPr lang="en-US" altLang="en-US" i="1" dirty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en-US" dirty="0">
                <a:ea typeface="Arial" panose="020B0604020202020204" pitchFamily="34" charset="0"/>
              </a:rPr>
              <a:t>forward packets</a:t>
            </a:r>
            <a:r>
              <a:rPr lang="en-US" altLang="en-US" i="1" dirty="0">
                <a:ea typeface="Arial" panose="020B0604020202020204" pitchFamily="34" charset="0"/>
              </a:rPr>
              <a:t> </a:t>
            </a:r>
            <a:r>
              <a:rPr lang="en-US" altLang="en-US" dirty="0">
                <a:ea typeface="Arial" panose="020B0604020202020204" pitchFamily="34" charset="0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en-US" dirty="0">
                <a:ea typeface="Arial" panose="020B0604020202020204" pitchFamily="34" charset="0"/>
              </a:rPr>
              <a:t>each packet transmitted at full link capacity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network core</a:t>
            </a:r>
          </a:p>
        </p:txBody>
      </p:sp>
      <p:sp>
        <p:nvSpPr>
          <p:cNvPr id="49157" name="Freeform 637"/>
          <p:cNvSpPr>
            <a:spLocks/>
          </p:cNvSpPr>
          <p:nvPr/>
        </p:nvSpPr>
        <p:spPr bwMode="auto">
          <a:xfrm>
            <a:off x="3992661" y="1712913"/>
            <a:ext cx="1736725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58" name="Group 638"/>
          <p:cNvGrpSpPr>
            <a:grpSpLocks/>
          </p:cNvGrpSpPr>
          <p:nvPr/>
        </p:nvGrpSpPr>
        <p:grpSpPr bwMode="auto">
          <a:xfrm>
            <a:off x="4160935" y="3048000"/>
            <a:ext cx="1458912" cy="933450"/>
            <a:chOff x="2889" y="1631"/>
            <a:chExt cx="980" cy="743"/>
          </a:xfrm>
        </p:grpSpPr>
        <p:sp>
          <p:nvSpPr>
            <p:cNvPr id="4965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65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9159" name="Freeform 641"/>
          <p:cNvSpPr>
            <a:spLocks/>
          </p:cNvSpPr>
          <p:nvPr/>
        </p:nvSpPr>
        <p:spPr bwMode="auto">
          <a:xfrm>
            <a:off x="4154585" y="4425950"/>
            <a:ext cx="3225800" cy="1665288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0" name="Line 642"/>
          <p:cNvSpPr>
            <a:spLocks noChangeShapeType="1"/>
          </p:cNvSpPr>
          <p:nvPr/>
        </p:nvSpPr>
        <p:spPr bwMode="auto">
          <a:xfrm rot="-5400000">
            <a:off x="6635848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1" name="Line 643"/>
          <p:cNvSpPr>
            <a:spLocks noChangeShapeType="1"/>
          </p:cNvSpPr>
          <p:nvPr/>
        </p:nvSpPr>
        <p:spPr bwMode="auto">
          <a:xfrm rot="5400000" flipV="1">
            <a:off x="6781898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2" name="Line 644"/>
          <p:cNvSpPr>
            <a:spLocks noChangeShapeType="1"/>
          </p:cNvSpPr>
          <p:nvPr/>
        </p:nvSpPr>
        <p:spPr bwMode="auto">
          <a:xfrm rot="-5400000">
            <a:off x="6967635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3" name="Line 646"/>
          <p:cNvSpPr>
            <a:spLocks noChangeShapeType="1"/>
          </p:cNvSpPr>
          <p:nvPr/>
        </p:nvSpPr>
        <p:spPr bwMode="auto">
          <a:xfrm>
            <a:off x="4891186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4" name="Line 647"/>
          <p:cNvSpPr>
            <a:spLocks noChangeShapeType="1"/>
          </p:cNvSpPr>
          <p:nvPr/>
        </p:nvSpPr>
        <p:spPr bwMode="auto">
          <a:xfrm flipV="1">
            <a:off x="4632423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5" name="Line 650"/>
          <p:cNvSpPr>
            <a:spLocks noChangeShapeType="1"/>
          </p:cNvSpPr>
          <p:nvPr/>
        </p:nvSpPr>
        <p:spPr bwMode="auto">
          <a:xfrm flipH="1">
            <a:off x="5057872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6" name="Line 651"/>
          <p:cNvSpPr>
            <a:spLocks noChangeShapeType="1"/>
          </p:cNvSpPr>
          <p:nvPr/>
        </p:nvSpPr>
        <p:spPr bwMode="auto">
          <a:xfrm flipH="1" flipV="1">
            <a:off x="5338860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7" name="Line 652"/>
          <p:cNvSpPr>
            <a:spLocks noChangeShapeType="1"/>
          </p:cNvSpPr>
          <p:nvPr/>
        </p:nvSpPr>
        <p:spPr bwMode="auto">
          <a:xfrm>
            <a:off x="5534122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8" name="Line 654"/>
          <p:cNvSpPr>
            <a:spLocks noChangeShapeType="1"/>
          </p:cNvSpPr>
          <p:nvPr/>
        </p:nvSpPr>
        <p:spPr bwMode="auto">
          <a:xfrm>
            <a:off x="4837210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9" name="Line 655"/>
          <p:cNvSpPr>
            <a:spLocks noChangeShapeType="1"/>
          </p:cNvSpPr>
          <p:nvPr/>
        </p:nvSpPr>
        <p:spPr bwMode="auto">
          <a:xfrm flipV="1">
            <a:off x="4681636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70" name="Group 656"/>
          <p:cNvGrpSpPr>
            <a:grpSpLocks/>
          </p:cNvGrpSpPr>
          <p:nvPr/>
        </p:nvGrpSpPr>
        <p:grpSpPr bwMode="auto">
          <a:xfrm>
            <a:off x="4402235" y="3503614"/>
            <a:ext cx="506412" cy="352425"/>
            <a:chOff x="2967" y="478"/>
            <a:chExt cx="788" cy="625"/>
          </a:xfrm>
        </p:grpSpPr>
        <p:pic>
          <p:nvPicPr>
            <p:cNvPr id="4965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65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171" name="Freeform 659"/>
          <p:cNvSpPr>
            <a:spLocks/>
          </p:cNvSpPr>
          <p:nvPr/>
        </p:nvSpPr>
        <p:spPr bwMode="auto">
          <a:xfrm>
            <a:off x="5805585" y="3530600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2" name="Freeform 660"/>
          <p:cNvSpPr>
            <a:spLocks/>
          </p:cNvSpPr>
          <p:nvPr/>
        </p:nvSpPr>
        <p:spPr bwMode="auto">
          <a:xfrm>
            <a:off x="5802411" y="2005014"/>
            <a:ext cx="1730375" cy="1125537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3" name="Line 661"/>
          <p:cNvSpPr>
            <a:spLocks noChangeShapeType="1"/>
          </p:cNvSpPr>
          <p:nvPr/>
        </p:nvSpPr>
        <p:spPr bwMode="auto">
          <a:xfrm>
            <a:off x="6186585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4" name="Line 662"/>
          <p:cNvSpPr>
            <a:spLocks noChangeShapeType="1"/>
          </p:cNvSpPr>
          <p:nvPr/>
        </p:nvSpPr>
        <p:spPr bwMode="auto">
          <a:xfrm>
            <a:off x="6283422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5" name="Line 663"/>
          <p:cNvSpPr>
            <a:spLocks noChangeShapeType="1"/>
          </p:cNvSpPr>
          <p:nvPr/>
        </p:nvSpPr>
        <p:spPr bwMode="auto">
          <a:xfrm flipV="1">
            <a:off x="6519961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6" name="Line 664"/>
          <p:cNvSpPr>
            <a:spLocks noChangeShapeType="1"/>
          </p:cNvSpPr>
          <p:nvPr/>
        </p:nvSpPr>
        <p:spPr bwMode="auto">
          <a:xfrm>
            <a:off x="5513486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7" name="Line 665"/>
          <p:cNvSpPr>
            <a:spLocks noChangeShapeType="1"/>
          </p:cNvSpPr>
          <p:nvPr/>
        </p:nvSpPr>
        <p:spPr bwMode="auto">
          <a:xfrm>
            <a:off x="6148486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8" name="Line 666"/>
          <p:cNvSpPr>
            <a:spLocks noChangeShapeType="1"/>
          </p:cNvSpPr>
          <p:nvPr/>
        </p:nvSpPr>
        <p:spPr bwMode="auto">
          <a:xfrm flipV="1">
            <a:off x="5527773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9" name="Line 667"/>
          <p:cNvSpPr>
            <a:spLocks noChangeShapeType="1"/>
          </p:cNvSpPr>
          <p:nvPr/>
        </p:nvSpPr>
        <p:spPr bwMode="auto">
          <a:xfrm flipV="1">
            <a:off x="5570635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0" name="Line 668"/>
          <p:cNvSpPr>
            <a:spLocks noChangeShapeType="1"/>
          </p:cNvSpPr>
          <p:nvPr/>
        </p:nvSpPr>
        <p:spPr bwMode="auto">
          <a:xfrm flipV="1">
            <a:off x="6367561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1" name="Line 669"/>
          <p:cNvSpPr>
            <a:spLocks noChangeShapeType="1"/>
          </p:cNvSpPr>
          <p:nvPr/>
        </p:nvSpPr>
        <p:spPr bwMode="auto">
          <a:xfrm>
            <a:off x="6196110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2" name="Line 670"/>
          <p:cNvSpPr>
            <a:spLocks noChangeShapeType="1"/>
          </p:cNvSpPr>
          <p:nvPr/>
        </p:nvSpPr>
        <p:spPr bwMode="auto">
          <a:xfrm flipV="1">
            <a:off x="6370736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3" name="Line 671"/>
          <p:cNvSpPr>
            <a:spLocks noChangeShapeType="1"/>
          </p:cNvSpPr>
          <p:nvPr/>
        </p:nvSpPr>
        <p:spPr bwMode="auto">
          <a:xfrm>
            <a:off x="6732685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4" name="Line 672"/>
          <p:cNvSpPr>
            <a:spLocks noChangeShapeType="1"/>
          </p:cNvSpPr>
          <p:nvPr/>
        </p:nvSpPr>
        <p:spPr bwMode="auto">
          <a:xfrm>
            <a:off x="6386610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5" name="Line 673"/>
          <p:cNvSpPr>
            <a:spLocks noChangeShapeType="1"/>
          </p:cNvSpPr>
          <p:nvPr/>
        </p:nvSpPr>
        <p:spPr bwMode="auto">
          <a:xfrm>
            <a:off x="6940647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6" name="Line 674"/>
          <p:cNvSpPr>
            <a:spLocks noChangeShapeType="1"/>
          </p:cNvSpPr>
          <p:nvPr/>
        </p:nvSpPr>
        <p:spPr bwMode="auto">
          <a:xfrm flipH="1">
            <a:off x="6089748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7" name="Line 675"/>
          <p:cNvSpPr>
            <a:spLocks noChangeShapeType="1"/>
          </p:cNvSpPr>
          <p:nvPr/>
        </p:nvSpPr>
        <p:spPr bwMode="auto">
          <a:xfrm flipH="1">
            <a:off x="6678711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8" name="Line 676"/>
          <p:cNvSpPr>
            <a:spLocks noChangeShapeType="1"/>
          </p:cNvSpPr>
          <p:nvPr/>
        </p:nvSpPr>
        <p:spPr bwMode="auto">
          <a:xfrm flipV="1">
            <a:off x="6062760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9" name="Line 677"/>
          <p:cNvSpPr>
            <a:spLocks noChangeShapeType="1"/>
          </p:cNvSpPr>
          <p:nvPr/>
        </p:nvSpPr>
        <p:spPr bwMode="auto">
          <a:xfrm>
            <a:off x="7135910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90" name="Group 678"/>
          <p:cNvGrpSpPr>
            <a:grpSpLocks/>
          </p:cNvGrpSpPr>
          <p:nvPr/>
        </p:nvGrpSpPr>
        <p:grpSpPr bwMode="auto">
          <a:xfrm>
            <a:off x="4843560" y="1846263"/>
            <a:ext cx="468312" cy="620712"/>
            <a:chOff x="1653" y="3023"/>
            <a:chExt cx="622" cy="911"/>
          </a:xfrm>
        </p:grpSpPr>
        <p:sp>
          <p:nvSpPr>
            <p:cNvPr id="4963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pic>
          <p:nvPicPr>
            <p:cNvPr id="4965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191" name="Group 696"/>
          <p:cNvGrpSpPr>
            <a:grpSpLocks/>
          </p:cNvGrpSpPr>
          <p:nvPr/>
        </p:nvGrpSpPr>
        <p:grpSpPr bwMode="auto">
          <a:xfrm>
            <a:off x="6496730" y="1501776"/>
            <a:ext cx="454025" cy="254000"/>
            <a:chOff x="3843" y="1516"/>
            <a:chExt cx="286" cy="160"/>
          </a:xfrm>
        </p:grpSpPr>
        <p:sp>
          <p:nvSpPr>
            <p:cNvPr id="4963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3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3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3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3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4963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3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3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3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2" name="Group 706"/>
          <p:cNvGrpSpPr>
            <a:grpSpLocks/>
          </p:cNvGrpSpPr>
          <p:nvPr/>
        </p:nvGrpSpPr>
        <p:grpSpPr bwMode="auto">
          <a:xfrm>
            <a:off x="5992911" y="2493964"/>
            <a:ext cx="390525" cy="174625"/>
            <a:chOff x="4334" y="1470"/>
            <a:chExt cx="246" cy="107"/>
          </a:xfrm>
        </p:grpSpPr>
        <p:sp>
          <p:nvSpPr>
            <p:cNvPr id="496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2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2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2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2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2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3" name="Group 715"/>
          <p:cNvGrpSpPr>
            <a:grpSpLocks/>
          </p:cNvGrpSpPr>
          <p:nvPr/>
        </p:nvGrpSpPr>
        <p:grpSpPr bwMode="auto">
          <a:xfrm>
            <a:off x="6004023" y="2757489"/>
            <a:ext cx="390525" cy="174625"/>
            <a:chOff x="4334" y="1470"/>
            <a:chExt cx="246" cy="107"/>
          </a:xfrm>
        </p:grpSpPr>
        <p:sp>
          <p:nvSpPr>
            <p:cNvPr id="496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1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2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2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1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1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4" name="Group 724"/>
          <p:cNvGrpSpPr>
            <a:grpSpLocks/>
          </p:cNvGrpSpPr>
          <p:nvPr/>
        </p:nvGrpSpPr>
        <p:grpSpPr bwMode="auto">
          <a:xfrm>
            <a:off x="6553298" y="2759076"/>
            <a:ext cx="390525" cy="174625"/>
            <a:chOff x="4334" y="1470"/>
            <a:chExt cx="246" cy="107"/>
          </a:xfrm>
        </p:grpSpPr>
        <p:sp>
          <p:nvSpPr>
            <p:cNvPr id="496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0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1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1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1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1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5" name="Group 733"/>
          <p:cNvGrpSpPr>
            <a:grpSpLocks/>
          </p:cNvGrpSpPr>
          <p:nvPr/>
        </p:nvGrpSpPr>
        <p:grpSpPr bwMode="auto">
          <a:xfrm>
            <a:off x="6480273" y="2393951"/>
            <a:ext cx="390525" cy="174625"/>
            <a:chOff x="4334" y="1470"/>
            <a:chExt cx="246" cy="107"/>
          </a:xfrm>
        </p:grpSpPr>
        <p:sp>
          <p:nvSpPr>
            <p:cNvPr id="495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0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0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0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0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0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6" name="Group 742"/>
          <p:cNvGrpSpPr>
            <a:grpSpLocks/>
          </p:cNvGrpSpPr>
          <p:nvPr/>
        </p:nvGrpSpPr>
        <p:grpSpPr bwMode="auto">
          <a:xfrm>
            <a:off x="6527898" y="3644901"/>
            <a:ext cx="492125" cy="206375"/>
            <a:chOff x="4334" y="1470"/>
            <a:chExt cx="246" cy="107"/>
          </a:xfrm>
        </p:grpSpPr>
        <p:sp>
          <p:nvSpPr>
            <p:cNvPr id="495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93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96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97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94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95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9197" name="Line 751"/>
          <p:cNvSpPr>
            <a:spLocks noChangeShapeType="1"/>
          </p:cNvSpPr>
          <p:nvPr/>
        </p:nvSpPr>
        <p:spPr bwMode="auto">
          <a:xfrm>
            <a:off x="5218210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98" name="Group 752"/>
          <p:cNvGrpSpPr>
            <a:grpSpLocks/>
          </p:cNvGrpSpPr>
          <p:nvPr/>
        </p:nvGrpSpPr>
        <p:grpSpPr bwMode="auto">
          <a:xfrm>
            <a:off x="5877023" y="3632201"/>
            <a:ext cx="492125" cy="206375"/>
            <a:chOff x="4334" y="1470"/>
            <a:chExt cx="246" cy="107"/>
          </a:xfrm>
        </p:grpSpPr>
        <p:sp>
          <p:nvSpPr>
            <p:cNvPr id="4958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8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8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85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88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89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86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87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9" name="Group 761"/>
          <p:cNvGrpSpPr>
            <a:grpSpLocks/>
          </p:cNvGrpSpPr>
          <p:nvPr/>
        </p:nvGrpSpPr>
        <p:grpSpPr bwMode="auto">
          <a:xfrm>
            <a:off x="6381847" y="4806951"/>
            <a:ext cx="622300" cy="244475"/>
            <a:chOff x="4334" y="1470"/>
            <a:chExt cx="246" cy="107"/>
          </a:xfrm>
        </p:grpSpPr>
        <p:sp>
          <p:nvSpPr>
            <p:cNvPr id="4957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7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7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77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80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81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78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79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0" name="Group 770"/>
          <p:cNvGrpSpPr>
            <a:grpSpLocks/>
          </p:cNvGrpSpPr>
          <p:nvPr/>
        </p:nvGrpSpPr>
        <p:grpSpPr bwMode="auto">
          <a:xfrm>
            <a:off x="5756372" y="4508501"/>
            <a:ext cx="622300" cy="244475"/>
            <a:chOff x="4334" y="1470"/>
            <a:chExt cx="246" cy="107"/>
          </a:xfrm>
        </p:grpSpPr>
        <p:sp>
          <p:nvSpPr>
            <p:cNvPr id="4956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69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72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73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70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71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1" name="Group 779"/>
          <p:cNvGrpSpPr>
            <a:grpSpLocks/>
          </p:cNvGrpSpPr>
          <p:nvPr/>
        </p:nvGrpSpPr>
        <p:grpSpPr bwMode="auto">
          <a:xfrm>
            <a:off x="5032472" y="4851401"/>
            <a:ext cx="622300" cy="244475"/>
            <a:chOff x="4334" y="1470"/>
            <a:chExt cx="246" cy="107"/>
          </a:xfrm>
        </p:grpSpPr>
        <p:sp>
          <p:nvSpPr>
            <p:cNvPr id="4955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61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64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65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62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63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2" name="Group 788"/>
          <p:cNvGrpSpPr>
            <a:grpSpLocks/>
          </p:cNvGrpSpPr>
          <p:nvPr/>
        </p:nvGrpSpPr>
        <p:grpSpPr bwMode="auto">
          <a:xfrm>
            <a:off x="4841973" y="3644900"/>
            <a:ext cx="390525" cy="171450"/>
            <a:chOff x="4334" y="1470"/>
            <a:chExt cx="246" cy="107"/>
          </a:xfrm>
        </p:grpSpPr>
        <p:sp>
          <p:nvSpPr>
            <p:cNvPr id="4955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53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56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57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54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55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3" name="Group 797"/>
          <p:cNvGrpSpPr>
            <a:grpSpLocks/>
          </p:cNvGrpSpPr>
          <p:nvPr/>
        </p:nvGrpSpPr>
        <p:grpSpPr bwMode="auto">
          <a:xfrm>
            <a:off x="5951636" y="5005389"/>
            <a:ext cx="446087" cy="422275"/>
            <a:chOff x="5072" y="3611"/>
            <a:chExt cx="459" cy="380"/>
          </a:xfrm>
        </p:grpSpPr>
        <p:grpSp>
          <p:nvGrpSpPr>
            <p:cNvPr id="49536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9538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9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0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1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2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3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4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5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6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7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8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9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49537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4" name="Group 812"/>
          <p:cNvGrpSpPr>
            <a:grpSpLocks/>
          </p:cNvGrpSpPr>
          <p:nvPr/>
        </p:nvGrpSpPr>
        <p:grpSpPr bwMode="auto">
          <a:xfrm>
            <a:off x="4429223" y="3509964"/>
            <a:ext cx="398463" cy="358775"/>
            <a:chOff x="5072" y="3611"/>
            <a:chExt cx="459" cy="380"/>
          </a:xfrm>
        </p:grpSpPr>
        <p:grpSp>
          <p:nvGrpSpPr>
            <p:cNvPr id="49522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9524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5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6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7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8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9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0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1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2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3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4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5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49523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205" name="Line 827"/>
          <p:cNvSpPr>
            <a:spLocks noChangeShapeType="1"/>
          </p:cNvSpPr>
          <p:nvPr/>
        </p:nvSpPr>
        <p:spPr bwMode="auto">
          <a:xfrm rot="5400000" flipV="1">
            <a:off x="6781898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9206" name="Group 828"/>
          <p:cNvGrpSpPr>
            <a:grpSpLocks/>
          </p:cNvGrpSpPr>
          <p:nvPr/>
        </p:nvGrpSpPr>
        <p:grpSpPr bwMode="auto">
          <a:xfrm>
            <a:off x="4045048" y="2038350"/>
            <a:ext cx="504825" cy="401638"/>
            <a:chOff x="2896" y="396"/>
            <a:chExt cx="1848" cy="1887"/>
          </a:xfrm>
        </p:grpSpPr>
        <p:pic>
          <p:nvPicPr>
            <p:cNvPr id="49499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00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501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02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3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4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5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6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7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8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9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0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1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2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3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4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5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516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7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8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9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20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521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7" name="Group 852"/>
          <p:cNvGrpSpPr>
            <a:grpSpLocks/>
          </p:cNvGrpSpPr>
          <p:nvPr/>
        </p:nvGrpSpPr>
        <p:grpSpPr bwMode="auto">
          <a:xfrm>
            <a:off x="4327623" y="3054350"/>
            <a:ext cx="504825" cy="401638"/>
            <a:chOff x="2896" y="396"/>
            <a:chExt cx="1848" cy="1887"/>
          </a:xfrm>
        </p:grpSpPr>
        <p:pic>
          <p:nvPicPr>
            <p:cNvPr id="49476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77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78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79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0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1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2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3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4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5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6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7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8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9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0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1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2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93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4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5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6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7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98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8" name="Group 876"/>
          <p:cNvGrpSpPr>
            <a:grpSpLocks/>
          </p:cNvGrpSpPr>
          <p:nvPr/>
        </p:nvGrpSpPr>
        <p:grpSpPr bwMode="auto">
          <a:xfrm>
            <a:off x="5750023" y="5495925"/>
            <a:ext cx="504825" cy="401638"/>
            <a:chOff x="2896" y="396"/>
            <a:chExt cx="1848" cy="1887"/>
          </a:xfrm>
        </p:grpSpPr>
        <p:pic>
          <p:nvPicPr>
            <p:cNvPr id="49453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54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55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56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7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8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9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0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1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2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3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4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5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6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7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8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9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70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1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2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3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4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75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9" name="Group 900"/>
          <p:cNvGrpSpPr>
            <a:grpSpLocks/>
          </p:cNvGrpSpPr>
          <p:nvPr/>
        </p:nvGrpSpPr>
        <p:grpSpPr bwMode="auto">
          <a:xfrm>
            <a:off x="6169123" y="5524500"/>
            <a:ext cx="504825" cy="401638"/>
            <a:chOff x="2896" y="396"/>
            <a:chExt cx="1848" cy="1887"/>
          </a:xfrm>
        </p:grpSpPr>
        <p:pic>
          <p:nvPicPr>
            <p:cNvPr id="49430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31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32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33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4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5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6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7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8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9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0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1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2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3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4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5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6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47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8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9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0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1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52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10" name="Group 924"/>
          <p:cNvGrpSpPr>
            <a:grpSpLocks/>
          </p:cNvGrpSpPr>
          <p:nvPr/>
        </p:nvGrpSpPr>
        <p:grpSpPr bwMode="auto">
          <a:xfrm>
            <a:off x="4140297" y="1590675"/>
            <a:ext cx="617538" cy="387350"/>
            <a:chOff x="2920" y="972"/>
            <a:chExt cx="389" cy="244"/>
          </a:xfrm>
        </p:grpSpPr>
        <p:grpSp>
          <p:nvGrpSpPr>
            <p:cNvPr id="49418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49420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421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49422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49423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4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5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6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7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428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429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pic>
          <p:nvPicPr>
            <p:cNvPr id="49419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9211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260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212" name="Group 938"/>
          <p:cNvGrpSpPr>
            <a:grpSpLocks/>
          </p:cNvGrpSpPr>
          <p:nvPr/>
        </p:nvGrpSpPr>
        <p:grpSpPr bwMode="auto">
          <a:xfrm>
            <a:off x="4453035" y="4538663"/>
            <a:ext cx="463550" cy="398462"/>
            <a:chOff x="3987" y="-51"/>
            <a:chExt cx="1252" cy="983"/>
          </a:xfrm>
        </p:grpSpPr>
        <p:pic>
          <p:nvPicPr>
            <p:cNvPr id="49416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7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3" name="Group 941"/>
          <p:cNvGrpSpPr>
            <a:grpSpLocks/>
          </p:cNvGrpSpPr>
          <p:nvPr/>
        </p:nvGrpSpPr>
        <p:grpSpPr bwMode="auto">
          <a:xfrm>
            <a:off x="4291110" y="4938713"/>
            <a:ext cx="463550" cy="398462"/>
            <a:chOff x="3987" y="-51"/>
            <a:chExt cx="1252" cy="983"/>
          </a:xfrm>
        </p:grpSpPr>
        <p:pic>
          <p:nvPicPr>
            <p:cNvPr id="49414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5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4" name="Group 944"/>
          <p:cNvGrpSpPr>
            <a:grpSpLocks/>
          </p:cNvGrpSpPr>
          <p:nvPr/>
        </p:nvGrpSpPr>
        <p:grpSpPr bwMode="auto">
          <a:xfrm>
            <a:off x="4748310" y="5186363"/>
            <a:ext cx="463550" cy="398462"/>
            <a:chOff x="3987" y="-51"/>
            <a:chExt cx="1252" cy="983"/>
          </a:xfrm>
        </p:grpSpPr>
        <p:pic>
          <p:nvPicPr>
            <p:cNvPr id="49412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3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5" name="Group 947"/>
          <p:cNvGrpSpPr>
            <a:grpSpLocks/>
          </p:cNvGrpSpPr>
          <p:nvPr/>
        </p:nvGrpSpPr>
        <p:grpSpPr bwMode="auto">
          <a:xfrm>
            <a:off x="5186460" y="5224463"/>
            <a:ext cx="463550" cy="398462"/>
            <a:chOff x="3987" y="-51"/>
            <a:chExt cx="1252" cy="983"/>
          </a:xfrm>
        </p:grpSpPr>
        <p:pic>
          <p:nvPicPr>
            <p:cNvPr id="49410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1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6" name="Group 950"/>
          <p:cNvGrpSpPr>
            <a:grpSpLocks/>
          </p:cNvGrpSpPr>
          <p:nvPr/>
        </p:nvGrpSpPr>
        <p:grpSpPr bwMode="auto">
          <a:xfrm>
            <a:off x="6977161" y="5014914"/>
            <a:ext cx="249237" cy="555625"/>
            <a:chOff x="1115" y="2770"/>
            <a:chExt cx="589" cy="1034"/>
          </a:xfrm>
        </p:grpSpPr>
        <p:sp>
          <p:nvSpPr>
            <p:cNvPr id="49378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79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80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81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82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3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9408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9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4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5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9406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7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6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87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9404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5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9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49390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9402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3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91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2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93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94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5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396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7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8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9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400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401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9217" name="Group 983"/>
          <p:cNvGrpSpPr>
            <a:grpSpLocks/>
          </p:cNvGrpSpPr>
          <p:nvPr/>
        </p:nvGrpSpPr>
        <p:grpSpPr bwMode="auto">
          <a:xfrm>
            <a:off x="6691411" y="5224464"/>
            <a:ext cx="230187" cy="498475"/>
            <a:chOff x="1115" y="2770"/>
            <a:chExt cx="589" cy="1034"/>
          </a:xfrm>
        </p:grpSpPr>
        <p:sp>
          <p:nvSpPr>
            <p:cNvPr id="49346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47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48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49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50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9376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7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2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3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9374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5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4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55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6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9372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3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7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49358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9370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1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9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0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61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62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3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364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5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6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7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368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9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9218" name="Group 1016"/>
          <p:cNvGrpSpPr>
            <a:grpSpLocks/>
          </p:cNvGrpSpPr>
          <p:nvPr/>
        </p:nvGrpSpPr>
        <p:grpSpPr bwMode="auto">
          <a:xfrm>
            <a:off x="6180235" y="3911600"/>
            <a:ext cx="506412" cy="209550"/>
            <a:chOff x="4655" y="2464"/>
            <a:chExt cx="319" cy="132"/>
          </a:xfrm>
        </p:grpSpPr>
        <p:grpSp>
          <p:nvGrpSpPr>
            <p:cNvPr id="49329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41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44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45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42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43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3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3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3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333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36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37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34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35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9" name="Group 1034"/>
          <p:cNvGrpSpPr>
            <a:grpSpLocks/>
          </p:cNvGrpSpPr>
          <p:nvPr/>
        </p:nvGrpSpPr>
        <p:grpSpPr bwMode="auto">
          <a:xfrm>
            <a:off x="5872260" y="3629025"/>
            <a:ext cx="506412" cy="209550"/>
            <a:chOff x="4655" y="2464"/>
            <a:chExt cx="319" cy="132"/>
          </a:xfrm>
        </p:grpSpPr>
        <p:grpSp>
          <p:nvGrpSpPr>
            <p:cNvPr id="49312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2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2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2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24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27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28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25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26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1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1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1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316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19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20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17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18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0" name="Group 1052"/>
          <p:cNvGrpSpPr>
            <a:grpSpLocks/>
          </p:cNvGrpSpPr>
          <p:nvPr/>
        </p:nvGrpSpPr>
        <p:grpSpPr bwMode="auto">
          <a:xfrm>
            <a:off x="6523135" y="3641725"/>
            <a:ext cx="506412" cy="209550"/>
            <a:chOff x="4655" y="2464"/>
            <a:chExt cx="319" cy="132"/>
          </a:xfrm>
        </p:grpSpPr>
        <p:grpSp>
          <p:nvGrpSpPr>
            <p:cNvPr id="49295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0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10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11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08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09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9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9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9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9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02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03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00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01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1" name="Group 1070"/>
          <p:cNvGrpSpPr>
            <a:grpSpLocks/>
          </p:cNvGrpSpPr>
          <p:nvPr/>
        </p:nvGrpSpPr>
        <p:grpSpPr bwMode="auto">
          <a:xfrm>
            <a:off x="5992910" y="2486026"/>
            <a:ext cx="392112" cy="180975"/>
            <a:chOff x="4655" y="2464"/>
            <a:chExt cx="319" cy="132"/>
          </a:xfrm>
        </p:grpSpPr>
        <p:grpSp>
          <p:nvGrpSpPr>
            <p:cNvPr id="49278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8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8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8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90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93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94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91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92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7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8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8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82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85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86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83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84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2" name="Group 1088"/>
          <p:cNvGrpSpPr>
            <a:grpSpLocks/>
          </p:cNvGrpSpPr>
          <p:nvPr/>
        </p:nvGrpSpPr>
        <p:grpSpPr bwMode="auto">
          <a:xfrm>
            <a:off x="5996086" y="2752726"/>
            <a:ext cx="407987" cy="180975"/>
            <a:chOff x="4655" y="2464"/>
            <a:chExt cx="319" cy="132"/>
          </a:xfrm>
        </p:grpSpPr>
        <p:grpSp>
          <p:nvGrpSpPr>
            <p:cNvPr id="49261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73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76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77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74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75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6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6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6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65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68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69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66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67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3" name="Group 1106"/>
          <p:cNvGrpSpPr>
            <a:grpSpLocks/>
          </p:cNvGrpSpPr>
          <p:nvPr/>
        </p:nvGrpSpPr>
        <p:grpSpPr bwMode="auto">
          <a:xfrm>
            <a:off x="6548536" y="2749551"/>
            <a:ext cx="407987" cy="180975"/>
            <a:chOff x="4655" y="2464"/>
            <a:chExt cx="319" cy="132"/>
          </a:xfrm>
        </p:grpSpPr>
        <p:grpSp>
          <p:nvGrpSpPr>
            <p:cNvPr id="49244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5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56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59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60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57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58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4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4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4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48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51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52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49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50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4" name="Group 1124"/>
          <p:cNvGrpSpPr>
            <a:grpSpLocks/>
          </p:cNvGrpSpPr>
          <p:nvPr/>
        </p:nvGrpSpPr>
        <p:grpSpPr bwMode="auto">
          <a:xfrm>
            <a:off x="6478685" y="2390776"/>
            <a:ext cx="392112" cy="180975"/>
            <a:chOff x="4655" y="2464"/>
            <a:chExt cx="319" cy="132"/>
          </a:xfrm>
        </p:grpSpPr>
        <p:grpSp>
          <p:nvGrpSpPr>
            <p:cNvPr id="49227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3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42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43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40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41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2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2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3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31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34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35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32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33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9225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42" y="1476376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34E1A83-1014-4FAC-B010-8D4F822E2EC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1CEF3F4-9796-7CF0-9485-0CCB5A06AB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9561" y="2425411"/>
            <a:ext cx="4299478" cy="296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2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711524" y="87510"/>
            <a:ext cx="8871588" cy="1359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spcBef>
                <a:spcPts val="2084"/>
              </a:spcBef>
            </a:pP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b="1" spc="-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</a:t>
            </a:r>
            <a:r>
              <a:rPr sz="2250" b="1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ectu</a:t>
            </a:r>
            <a:r>
              <a:rPr sz="2250" b="1" spc="-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principles, design </a:t>
            </a:r>
            <a:r>
              <a:rPr sz="22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oals and per</a:t>
            </a:r>
            <a:r>
              <a:rPr sz="225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ormance objecti</a:t>
            </a:r>
            <a:r>
              <a:rPr sz="22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in wi</a:t>
            </a:r>
            <a:r>
              <a:rPr sz="2250" b="1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 marR="52320">
              <a:lnSpc>
                <a:spcPts val="2703"/>
              </a:lnSpc>
            </a:pP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b="1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250" b="1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11524" y="1146597"/>
            <a:ext cx="160762" cy="9882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16907" y="1146597"/>
            <a:ext cx="6409835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29"/>
              </a:lnSpc>
            </a:pPr>
            <a:r>
              <a:rPr sz="3375" b="1" u="heavy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sz="3375" b="1" u="heavy" spc="-2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u="heavy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="1" spc="-2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3375" b="1" spc="-1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sz="3375" b="1" spc="-24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1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done?</a:t>
            </a:r>
            <a:r>
              <a:rPr sz="3375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4160"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is deli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 (pac</a:t>
            </a:r>
            <a:r>
              <a:rPr sz="2250" spc="-73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ts, files, …)? </a:t>
            </a:r>
          </a:p>
          <a:p>
            <a:pPr marL="44646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a</a:t>
            </a:r>
            <a:r>
              <a:rPr sz="2250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the sema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tics (</a:t>
            </a:r>
            <a:r>
              <a:rPr sz="2250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eliabilit</a:t>
            </a:r>
            <a:r>
              <a:rPr sz="2250" spc="-16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</a:t>
            </a:r>
            <a:r>
              <a:rPr sz="2250" spc="-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derin</a:t>
            </a:r>
            <a:r>
              <a:rPr sz="2250" spc="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…)? 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711524" y="2731489"/>
            <a:ext cx="45719" cy="939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2286" y="2731489"/>
            <a:ext cx="5896228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29"/>
              </a:lnSpc>
            </a:pPr>
            <a:r>
              <a:rPr sz="3375" b="1" u="heavy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</a:t>
            </a:r>
            <a:r>
              <a:rPr sz="3375" b="1" u="heavy" spc="-24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u="heavy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sz="3375" b="1" spc="-2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3375" b="1" spc="-1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sz="3375" b="1" spc="-24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1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done</a:t>
            </a:r>
            <a:r>
              <a:rPr sz="3375" b="1" spc="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sz="3375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spc="-56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the 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eleme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ts? </a:t>
            </a:r>
            <a:r>
              <a:rPr sz="2250" spc="-56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the end-ho</a:t>
            </a:r>
            <a:r>
              <a:rPr sz="2250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ts? 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4461" y="3630413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5223" y="3622837"/>
            <a:ext cx="6190337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spc="-1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do end ho</a:t>
            </a:r>
            <a:r>
              <a:rPr sz="3375" spc="-24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i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spc="-24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3375" spc="-4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 with n</a:t>
            </a:r>
            <a:r>
              <a:rPr sz="3375" spc="-1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eleme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ts? 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0147" y="4072020"/>
            <a:ext cx="7594341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</a:pPr>
            <a:r>
              <a:rPr sz="3375" baseline="18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3375" spc="207" baseline="18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spc="-1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do di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spc="-56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spc="-27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n</a:t>
            </a:r>
            <a:r>
              <a:rPr sz="3375" spc="-1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eleme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i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spc="-24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3375" spc="-4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 with each other?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1524" y="4803648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64244" y="4788034"/>
            <a:ext cx="7947715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29"/>
              </a:lnSpc>
            </a:pPr>
            <a:r>
              <a:rPr sz="3375" b="1" u="heavy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b="1" u="heavy" spc="-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u="heavy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="1" spc="-2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3375" b="1" spc="-1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sz="3375" b="1" spc="-24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1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done?</a:t>
            </a:r>
            <a:r>
              <a:rPr sz="3375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4160"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p</a:t>
            </a:r>
            <a:r>
              <a:rPr sz="22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 and al</a:t>
            </a:r>
            <a:r>
              <a:rPr sz="2250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orithms do each of these use? </a:t>
            </a:r>
          </a:p>
          <a:p>
            <a:pPr marL="446469">
              <a:lnSpc>
                <a:spcPts val="2707"/>
              </a:lnSpc>
              <a:spcBef>
                <a:spcPts val="693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achi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2250" spc="-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arious per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ormance objecti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(l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</a:t>
            </a:r>
            <a:r>
              <a:rPr sz="2250" spc="-16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c.)?</a:t>
            </a:r>
          </a:p>
        </p:txBody>
      </p:sp>
    </p:spTree>
    <p:extLst>
      <p:ext uri="{BB962C8B-B14F-4D97-AF65-F5344CB8AC3E}">
        <p14:creationId xmlns:p14="http://schemas.microsoft.com/office/powerpoint/2010/main" val="268451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mechanisms: What do we mean by …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90373" cy="4351338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a destination?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Naming, Addressing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path to the destination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data to the destination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Forwarding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Failures,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reliability,etc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/>
              <a:t>C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ongestion control</a:t>
            </a:r>
          </a:p>
        </p:txBody>
      </p:sp>
    </p:spTree>
    <p:extLst>
      <p:ext uri="{BB962C8B-B14F-4D97-AF65-F5344CB8AC3E}">
        <p14:creationId xmlns:p14="http://schemas.microsoft.com/office/powerpoint/2010/main" val="248258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2109" y="3266480"/>
            <a:ext cx="5356620" cy="3750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953"/>
              </a:lnSpc>
              <a:spcBef>
                <a:spcPts val="148"/>
              </a:spcBef>
            </a:pPr>
            <a:r>
              <a:rPr sz="4219" b="1" baseline="2048" dirty="0">
                <a:solidFill>
                  <a:srgbClr val="011892"/>
                </a:solidFill>
                <a:latin typeface="Calibri"/>
                <a:cs typeface="Calibri"/>
              </a:rPr>
              <a:t>Wh</a:t>
            </a:r>
            <a:r>
              <a:rPr sz="4219" b="1" spc="-24" baseline="2048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4219" b="1" baseline="2048" dirty="0">
                <a:solidFill>
                  <a:srgbClr val="011892"/>
                </a:solidFill>
                <a:latin typeface="Calibri"/>
                <a:cs typeface="Calibri"/>
              </a:rPr>
              <a:t>t a</a:t>
            </a:r>
            <a:r>
              <a:rPr sz="4219" b="1" spc="-31" baseline="2048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4219" b="1" baseline="2048" dirty="0">
                <a:solidFill>
                  <a:srgbClr val="011892"/>
                </a:solidFill>
                <a:latin typeface="Calibri"/>
                <a:cs typeface="Calibri"/>
              </a:rPr>
              <a:t>e </a:t>
            </a:r>
            <a:r>
              <a:rPr sz="4219" b="1" spc="-3" baseline="2048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219" b="1" baseline="2048" dirty="0">
                <a:solidFill>
                  <a:srgbClr val="011892"/>
                </a:solidFill>
                <a:latin typeface="Calibri"/>
                <a:cs typeface="Calibri"/>
              </a:rPr>
              <a:t>he </a:t>
            </a:r>
            <a:r>
              <a:rPr sz="4219" b="1" spc="-3" baseline="2048" dirty="0">
                <a:solidFill>
                  <a:srgbClr val="011892"/>
                </a:solidFill>
                <a:latin typeface="Calibri"/>
                <a:cs typeface="Calibri"/>
              </a:rPr>
              <a:t>p</a:t>
            </a:r>
            <a:r>
              <a:rPr sz="4219" b="1" baseline="2048" dirty="0">
                <a:solidFill>
                  <a:srgbClr val="011892"/>
                </a:solidFill>
                <a:latin typeface="Calibri"/>
                <a:cs typeface="Calibri"/>
              </a:rPr>
              <a:t>er</a:t>
            </a:r>
            <a:r>
              <a:rPr sz="4219" b="1" spc="-45" baseline="2048" dirty="0">
                <a:solidFill>
                  <a:srgbClr val="011892"/>
                </a:solidFill>
                <a:latin typeface="Calibri"/>
                <a:cs typeface="Calibri"/>
              </a:rPr>
              <a:t>f</a:t>
            </a:r>
            <a:r>
              <a:rPr sz="4219" b="1" baseline="2048" dirty="0">
                <a:solidFill>
                  <a:srgbClr val="011892"/>
                </a:solidFill>
                <a:latin typeface="Calibri"/>
                <a:cs typeface="Calibri"/>
              </a:rPr>
              <a:t>orm</a:t>
            </a:r>
            <a:r>
              <a:rPr sz="4219" b="1" spc="-3" baseline="2048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4219" b="1" baseline="2048" dirty="0">
                <a:solidFill>
                  <a:srgbClr val="011892"/>
                </a:solidFill>
                <a:latin typeface="Calibri"/>
                <a:cs typeface="Calibri"/>
              </a:rPr>
              <a:t>nce m</a:t>
            </a:r>
            <a:r>
              <a:rPr sz="4219" b="1" spc="-24" baseline="2048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4219" b="1" baseline="2048" dirty="0">
                <a:solidFill>
                  <a:srgbClr val="011892"/>
                </a:solidFill>
                <a:latin typeface="Calibri"/>
                <a:cs typeface="Calibri"/>
              </a:rPr>
              <a:t>tr</a:t>
            </a:r>
            <a:r>
              <a:rPr sz="4219" b="1" spc="-3" baseline="2048" dirty="0">
                <a:solidFill>
                  <a:srgbClr val="011892"/>
                </a:solidFill>
                <a:latin typeface="Calibri"/>
                <a:cs typeface="Calibri"/>
              </a:rPr>
              <a:t>i</a:t>
            </a:r>
            <a:r>
              <a:rPr sz="4219" b="1" baseline="2048" dirty="0">
                <a:solidFill>
                  <a:srgbClr val="011892"/>
                </a:solidFill>
                <a:latin typeface="Calibri"/>
                <a:cs typeface="Calibri"/>
              </a:rPr>
              <a:t>cs?</a:t>
            </a:r>
            <a:endParaRPr sz="2812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5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3584713" cy="4351338"/>
          </a:xfrm>
        </p:spPr>
        <p:txBody>
          <a:bodyPr/>
          <a:lstStyle/>
          <a:p>
            <a:r>
              <a:rPr lang="en-US" dirty="0"/>
              <a:t>How wide is the road?</a:t>
            </a:r>
          </a:p>
          <a:p>
            <a:r>
              <a:rPr lang="en-US" dirty="0"/>
              <a:t>How fat is the tunnel?</a:t>
            </a:r>
          </a:p>
          <a:p>
            <a:r>
              <a:rPr lang="en-US" dirty="0"/>
              <a:t>How many cars can fit at a time?</a:t>
            </a:r>
          </a:p>
          <a:p>
            <a:pPr lvl="1"/>
            <a:r>
              <a:rPr lang="en-US" dirty="0"/>
              <a:t>One, two, three…?</a:t>
            </a:r>
          </a:p>
          <a:p>
            <a:endParaRPr lang="en-IN" dirty="0"/>
          </a:p>
        </p:txBody>
      </p:sp>
      <p:pic>
        <p:nvPicPr>
          <p:cNvPr id="2050" name="Picture 2" descr="Elon Musk&amp;#39;s boring idea for car tunnels distracts from real solutions -  Toder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9" y="755340"/>
            <a:ext cx="6765921" cy="58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1964190" y="300968"/>
            <a:ext cx="8825749" cy="7238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953"/>
              </a:lnSpc>
              <a:spcBef>
                <a:spcPts val="148"/>
              </a:spcBef>
            </a:pPr>
            <a:r>
              <a:rPr sz="4219" b="1" spc="-45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4219" b="1" spc="-4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ormance m</a:t>
            </a:r>
            <a:r>
              <a:rPr sz="4219" b="1" spc="-18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trics in </a:t>
            </a:r>
            <a:r>
              <a:rPr sz="4219" b="1" spc="-1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</a:t>
            </a:r>
            <a:r>
              <a:rPr sz="4219" b="1" spc="-35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4219" b="1" spc="-18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spc="-2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4219" b="1" spc="-2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s!</a:t>
            </a:r>
            <a:endParaRPr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920" y="907674"/>
            <a:ext cx="8455186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lang="en-US"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Capacity is 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</a:t>
            </a:r>
            <a:r>
              <a:rPr sz="3375" b="1" spc="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idt</a:t>
            </a:r>
            <a:r>
              <a:rPr sz="3375" b="1" spc="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bits s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p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unit ti</a:t>
            </a:r>
            <a:r>
              <a:rPr sz="3375" b="1" spc="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(bits p</a:t>
            </a:r>
            <a:r>
              <a:rPr sz="3375" b="1" spc="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se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ond, 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="1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  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51542" y="2284482"/>
            <a:ext cx="3355440" cy="731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96"/>
              </a:lnSpc>
            </a:pPr>
            <a:r>
              <a:rPr sz="3375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3375" spc="207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375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t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 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onditions 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61680" y="2465218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1601" y="5989161"/>
            <a:ext cx="5972710" cy="1669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9383" marR="42860">
              <a:lnSpc>
                <a:spcPts val="2496"/>
              </a:lnSpc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19" y="2717002"/>
            <a:ext cx="6693375" cy="32168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58982" y="654003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Ref [1]: https</a:t>
            </a:r>
            <a:r>
              <a:rPr lang="en-US" sz="1100" dirty="0"/>
              <a:t>://</a:t>
            </a:r>
            <a:r>
              <a:rPr lang="en-US" sz="1100" dirty="0" err="1"/>
              <a:t>www.elandcables.com</a:t>
            </a:r>
            <a:r>
              <a:rPr lang="en-US" sz="1100" dirty="0"/>
              <a:t>/the-cable-lab/</a:t>
            </a:r>
            <a:r>
              <a:rPr lang="en-US" sz="1100" dirty="0" err="1"/>
              <a:t>faqs</a:t>
            </a:r>
            <a:r>
              <a:rPr lang="en-US" sz="1100" dirty="0"/>
              <a:t>/</a:t>
            </a:r>
            <a:r>
              <a:rPr lang="en-US" sz="1100" dirty="0" err="1"/>
              <a:t>faq</a:t>
            </a:r>
            <a:r>
              <a:rPr lang="en-US" sz="1100" dirty="0"/>
              <a:t>-what-is-bandwidth-in-cables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25460" y="3389376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Ref [1]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6082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bit is a pulse of some width. </a:t>
            </a:r>
          </a:p>
          <a:p>
            <a:r>
              <a:rPr lang="en-US" dirty="0"/>
              <a:t>For example, each bit on a </a:t>
            </a:r>
          </a:p>
          <a:p>
            <a:pPr lvl="1"/>
            <a:r>
              <a:rPr lang="en-US" dirty="0"/>
              <a:t>1-Mbps link is </a:t>
            </a:r>
            <a:r>
              <a:rPr lang="en-US" b="1" dirty="0"/>
              <a:t>1 µs </a:t>
            </a:r>
            <a:r>
              <a:rPr lang="en-US" dirty="0"/>
              <a:t>wide </a:t>
            </a:r>
          </a:p>
          <a:p>
            <a:pPr lvl="1"/>
            <a:r>
              <a:rPr lang="en-US" dirty="0"/>
              <a:t>2-Mbps link is </a:t>
            </a:r>
            <a:r>
              <a:rPr lang="en-US" b="1" dirty="0"/>
              <a:t>0.5 µs</a:t>
            </a:r>
            <a:r>
              <a:rPr lang="en-US" dirty="0"/>
              <a:t> wide, </a:t>
            </a:r>
          </a:p>
          <a:p>
            <a:pPr lvl="1"/>
            <a:endParaRPr lang="en-US" dirty="0"/>
          </a:p>
          <a:p>
            <a:r>
              <a:rPr lang="en-US" dirty="0"/>
              <a:t>The narrower each bit can become, </a:t>
            </a:r>
            <a:r>
              <a:rPr lang="en-IN" dirty="0"/>
              <a:t>the higher the bandwidth.</a:t>
            </a:r>
          </a:p>
          <a:p>
            <a:pPr lvl="1"/>
            <a:r>
              <a:rPr lang="en-US" dirty="0"/>
              <a:t>This means more bits can get inside the tunnel</a:t>
            </a:r>
          </a:p>
          <a:p>
            <a:pPr lvl="1"/>
            <a:r>
              <a:rPr lang="en-US" dirty="0"/>
              <a:t>So </a:t>
            </a:r>
            <a:r>
              <a:rPr lang="en-US" dirty="0">
                <a:solidFill>
                  <a:srgbClr val="FF0000"/>
                </a:solidFill>
              </a:rPr>
              <a:t>MORE DATA CAN FLOW WITHIN A TIME 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922" y="4417644"/>
            <a:ext cx="36576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12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6"/>
          <p:cNvSpPr/>
          <p:nvPr/>
        </p:nvSpPr>
        <p:spPr>
          <a:xfrm>
            <a:off x="8791791" y="2507075"/>
            <a:ext cx="2346687" cy="186696"/>
          </a:xfrm>
          <a:custGeom>
            <a:avLst/>
            <a:gdLst/>
            <a:ahLst/>
            <a:cxnLst/>
            <a:rect l="l" t="t" r="r" b="b"/>
            <a:pathLst>
              <a:path w="3337510" h="265523">
                <a:moveTo>
                  <a:pt x="0" y="132761"/>
                </a:moveTo>
                <a:lnTo>
                  <a:pt x="258718" y="265523"/>
                </a:lnTo>
                <a:lnTo>
                  <a:pt x="258718" y="181877"/>
                </a:lnTo>
                <a:lnTo>
                  <a:pt x="3078792" y="181877"/>
                </a:lnTo>
                <a:lnTo>
                  <a:pt x="3078792" y="265523"/>
                </a:lnTo>
                <a:lnTo>
                  <a:pt x="3337510" y="132761"/>
                </a:lnTo>
                <a:lnTo>
                  <a:pt x="3078792" y="0"/>
                </a:lnTo>
                <a:lnTo>
                  <a:pt x="3078792" y="83646"/>
                </a:lnTo>
                <a:lnTo>
                  <a:pt x="258718" y="83646"/>
                </a:lnTo>
                <a:lnTo>
                  <a:pt x="258718" y="0"/>
                </a:lnTo>
                <a:lnTo>
                  <a:pt x="0" y="13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7"/>
          <p:cNvSpPr txBox="1"/>
          <p:nvPr/>
        </p:nvSpPr>
        <p:spPr>
          <a:xfrm>
            <a:off x="1140528" y="1374179"/>
            <a:ext cx="8512670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lang="en-US"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3375" b="1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taken is 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7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</a:t>
            </a:r>
            <a:r>
              <a:rPr sz="3375" b="1" spc="-3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2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 de</a:t>
            </a:r>
            <a:r>
              <a:rPr sz="3375" b="1" spc="-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375" b="1" spc="-4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spc="1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sz="3375" b="1" spc="-3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="1" u="heavy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3375" b="1" u="heavy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</a:t>
            </a:r>
            <a:r>
              <a:rPr sz="3375" b="1" spc="-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th</a:t>
            </a:r>
            <a:r>
              <a:rPr sz="3375" b="1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ough the link (se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onds)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8807" y="2461048"/>
            <a:ext cx="3531757" cy="13475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6129" marR="42860" indent="-457200">
              <a:lnSpc>
                <a:spcPts val="2429"/>
              </a:lnSpc>
              <a:buFont typeface="Arial" charset="0"/>
              <a:buChar char="•"/>
            </a:pP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375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1829" indent="-342900">
              <a:lnSpc>
                <a:spcPts val="2707"/>
              </a:lnSpc>
              <a:spcBef>
                <a:spcPts val="558"/>
              </a:spcBef>
              <a:buFont typeface="Arial" charset="0"/>
              <a:buChar char="•"/>
            </a:pPr>
            <a:r>
              <a:rPr lang="en-US" sz="2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machines </a:t>
            </a: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5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9319185" y="2925031"/>
            <a:ext cx="1546414" cy="651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29"/>
              </a:lnSpc>
            </a:pP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opa</a:t>
            </a:r>
            <a:r>
              <a:rPr sz="3375" b="1" spc="-38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2532" marR="457838" algn="ctr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250" b="1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250" b="1" spc="-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93" y="1646076"/>
            <a:ext cx="2657475" cy="8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4000" u="sng" dirty="0" smtClean="0"/>
              <a:t>Recap: Network </a:t>
            </a:r>
            <a:r>
              <a:rPr lang="en-US" altLang="en-US" sz="4000" u="sng" dirty="0"/>
              <a:t>components</a:t>
            </a:r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1981200" y="1371601"/>
            <a:ext cx="8650224" cy="376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buClr>
                <a:schemeClr val="folHlink"/>
              </a:buClr>
              <a:buFontTx/>
              <a:buChar char="•"/>
            </a:pPr>
            <a:r>
              <a:rPr lang="en-US" altLang="en-US" b="1" dirty="0"/>
              <a:t> </a:t>
            </a:r>
            <a:r>
              <a:rPr lang="en-US" altLang="en-US" sz="2000" b="1" dirty="0"/>
              <a:t>Network has three main components</a:t>
            </a:r>
          </a:p>
          <a:p>
            <a:pPr lvl="1" algn="l" rtl="0">
              <a:buClr>
                <a:schemeClr val="folHlink"/>
              </a:buClr>
              <a:buFont typeface="Wingdings" panose="05000000000000000000" pitchFamily="2" charset="2"/>
              <a:buChar char="ü"/>
            </a:pPr>
            <a:r>
              <a:rPr lang="en-US" altLang="en-US" sz="2000" b="1" dirty="0"/>
              <a:t>  Computers</a:t>
            </a:r>
            <a:r>
              <a:rPr lang="en-US" altLang="en-US" sz="2000" dirty="0"/>
              <a:t> (servers and hosts</a:t>
            </a:r>
            <a:r>
              <a:rPr lang="en-US" altLang="en-US" sz="2000" dirty="0" smtClean="0"/>
              <a:t>)</a:t>
            </a:r>
          </a:p>
          <a:p>
            <a:pPr lvl="2">
              <a:buClr>
                <a:schemeClr val="folHlink"/>
              </a:buClr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Hosts/End systems: hosts files, webpages, other resources</a:t>
            </a:r>
          </a:p>
          <a:p>
            <a:pPr lvl="2">
              <a:buClr>
                <a:schemeClr val="folHlink"/>
              </a:buClr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Clients: ask for the </a:t>
            </a:r>
            <a:r>
              <a:rPr lang="en-US" altLang="en-US" sz="2000" dirty="0" err="1" smtClean="0"/>
              <a:t>resrouces</a:t>
            </a:r>
            <a:endParaRPr lang="en-US" altLang="en-US" sz="2000" dirty="0" smtClean="0"/>
          </a:p>
          <a:p>
            <a:pPr lvl="2">
              <a:buClr>
                <a:schemeClr val="folHlink"/>
              </a:buClr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Servers: give the requested resources</a:t>
            </a:r>
            <a:endParaRPr lang="en-US" altLang="en-US" sz="2000" dirty="0"/>
          </a:p>
          <a:p>
            <a:pPr lvl="1" algn="l" rtl="0">
              <a:buClr>
                <a:schemeClr val="folHlink"/>
              </a:buClr>
            </a:pPr>
            <a:r>
              <a:rPr lang="en-US" altLang="en-US" sz="2000" dirty="0"/>
              <a:t>     </a:t>
            </a:r>
          </a:p>
          <a:p>
            <a:pPr lvl="1" algn="l" rtl="0">
              <a:buClr>
                <a:schemeClr val="folHlink"/>
              </a:buClr>
              <a:buFont typeface="Wingdings" panose="05000000000000000000" pitchFamily="2" charset="2"/>
              <a:buChar char="ü"/>
            </a:pPr>
            <a:r>
              <a:rPr lang="en-US" altLang="en-US" sz="2000" b="1" dirty="0">
                <a:solidFill>
                  <a:schemeClr val="folHlink"/>
                </a:solidFill>
              </a:rPr>
              <a:t>  </a:t>
            </a:r>
            <a:r>
              <a:rPr lang="en-US" altLang="en-US" sz="2000" b="1" dirty="0"/>
              <a:t>Network Devices</a:t>
            </a:r>
          </a:p>
          <a:p>
            <a:pPr lvl="1" algn="l" rtl="0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en-US" sz="2000" b="1" dirty="0"/>
              <a:t>     </a:t>
            </a:r>
            <a:r>
              <a:rPr lang="en-US" altLang="en-US" sz="2000" dirty="0">
                <a:solidFill>
                  <a:schemeClr val="folHlink"/>
                </a:solidFill>
              </a:rPr>
              <a:t>- </a:t>
            </a:r>
            <a:r>
              <a:rPr lang="en-US" altLang="en-US" sz="2000" dirty="0"/>
              <a:t>Devices that interconnect different computers together</a:t>
            </a:r>
          </a:p>
          <a:p>
            <a:pPr lvl="1" algn="l" rtl="0"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en-US" altLang="en-US" sz="2000" b="1" dirty="0"/>
          </a:p>
          <a:p>
            <a:pPr lvl="1" algn="l" rtl="0">
              <a:buClr>
                <a:schemeClr val="folHlink"/>
              </a:buClr>
              <a:buFont typeface="Wingdings" panose="05000000000000000000" pitchFamily="2" charset="2"/>
              <a:buChar char="ü"/>
            </a:pPr>
            <a:r>
              <a:rPr lang="en-US" altLang="en-US" sz="2000" b="1" dirty="0"/>
              <a:t>  Connectivity</a:t>
            </a:r>
          </a:p>
          <a:p>
            <a:pPr lvl="1" algn="l" rtl="0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chemeClr val="folHlink"/>
                </a:solidFill>
              </a:rPr>
              <a:t>    </a:t>
            </a:r>
            <a:r>
              <a:rPr lang="en-US" altLang="en-US" sz="2000" dirty="0">
                <a:solidFill>
                  <a:schemeClr val="folHlink"/>
                </a:solidFill>
              </a:rPr>
              <a:t>- </a:t>
            </a:r>
            <a:r>
              <a:rPr lang="en-US" altLang="en-US" sz="2000" dirty="0"/>
              <a:t>Media that physically connect the computers and network devices</a:t>
            </a:r>
          </a:p>
          <a:p>
            <a:pPr lvl="1" algn="l" rtl="0"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en-US" altLang="en-US" sz="2000" dirty="0"/>
              <a:t>   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304_2022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96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7116024" y="1812334"/>
            <a:ext cx="3206701" cy="782855"/>
          </a:xfrm>
          <a:custGeom>
            <a:avLst/>
            <a:gdLst/>
            <a:ahLst/>
            <a:cxnLst/>
            <a:rect l="l" t="t" r="r" b="b"/>
            <a:pathLst>
              <a:path w="4560641" h="1113394">
                <a:moveTo>
                  <a:pt x="0" y="291205"/>
                </a:moveTo>
                <a:lnTo>
                  <a:pt x="100" y="865263"/>
                </a:lnTo>
                <a:lnTo>
                  <a:pt x="998" y="907254"/>
                </a:lnTo>
                <a:lnTo>
                  <a:pt x="5022" y="952926"/>
                </a:lnTo>
                <a:lnTo>
                  <a:pt x="14270" y="993101"/>
                </a:lnTo>
                <a:lnTo>
                  <a:pt x="37782" y="1037154"/>
                </a:lnTo>
                <a:lnTo>
                  <a:pt x="64115" y="1065901"/>
                </a:lnTo>
                <a:lnTo>
                  <a:pt x="96209" y="1088269"/>
                </a:lnTo>
                <a:lnTo>
                  <a:pt x="135311" y="1103388"/>
                </a:lnTo>
                <a:lnTo>
                  <a:pt x="177009" y="1110434"/>
                </a:lnTo>
                <a:lnTo>
                  <a:pt x="226702" y="1113029"/>
                </a:lnTo>
                <a:lnTo>
                  <a:pt x="273322" y="1113394"/>
                </a:lnTo>
                <a:lnTo>
                  <a:pt x="4312509" y="1113300"/>
                </a:lnTo>
                <a:lnTo>
                  <a:pt x="4354501" y="1112402"/>
                </a:lnTo>
                <a:lnTo>
                  <a:pt x="4400173" y="1108378"/>
                </a:lnTo>
                <a:lnTo>
                  <a:pt x="4440347" y="1099130"/>
                </a:lnTo>
                <a:lnTo>
                  <a:pt x="4484401" y="1075618"/>
                </a:lnTo>
                <a:lnTo>
                  <a:pt x="4513147" y="1049285"/>
                </a:lnTo>
                <a:lnTo>
                  <a:pt x="4535515" y="1017191"/>
                </a:lnTo>
                <a:lnTo>
                  <a:pt x="4550634" y="978090"/>
                </a:lnTo>
                <a:lnTo>
                  <a:pt x="4557680" y="936392"/>
                </a:lnTo>
                <a:lnTo>
                  <a:pt x="4560276" y="886698"/>
                </a:lnTo>
                <a:lnTo>
                  <a:pt x="4560641" y="840079"/>
                </a:lnTo>
                <a:lnTo>
                  <a:pt x="4560547" y="248131"/>
                </a:lnTo>
                <a:lnTo>
                  <a:pt x="4559649" y="206140"/>
                </a:lnTo>
                <a:lnTo>
                  <a:pt x="4555625" y="160468"/>
                </a:lnTo>
                <a:lnTo>
                  <a:pt x="4546376" y="120293"/>
                </a:lnTo>
                <a:lnTo>
                  <a:pt x="4522864" y="76241"/>
                </a:lnTo>
                <a:lnTo>
                  <a:pt x="4496532" y="47494"/>
                </a:lnTo>
                <a:lnTo>
                  <a:pt x="4464438" y="25126"/>
                </a:lnTo>
                <a:lnTo>
                  <a:pt x="4425336" y="10007"/>
                </a:lnTo>
                <a:lnTo>
                  <a:pt x="4383638" y="2961"/>
                </a:lnTo>
                <a:lnTo>
                  <a:pt x="4333944" y="365"/>
                </a:lnTo>
                <a:lnTo>
                  <a:pt x="4287325" y="0"/>
                </a:lnTo>
                <a:lnTo>
                  <a:pt x="248137" y="94"/>
                </a:lnTo>
                <a:lnTo>
                  <a:pt x="206146" y="992"/>
                </a:lnTo>
                <a:lnTo>
                  <a:pt x="160474" y="5016"/>
                </a:lnTo>
                <a:lnTo>
                  <a:pt x="120299" y="14265"/>
                </a:lnTo>
                <a:lnTo>
                  <a:pt x="76246" y="37776"/>
                </a:lnTo>
                <a:lnTo>
                  <a:pt x="47499" y="64109"/>
                </a:lnTo>
                <a:lnTo>
                  <a:pt x="25132" y="96203"/>
                </a:lnTo>
                <a:lnTo>
                  <a:pt x="10013" y="135305"/>
                </a:lnTo>
                <a:lnTo>
                  <a:pt x="2966" y="177003"/>
                </a:lnTo>
                <a:lnTo>
                  <a:pt x="370" y="226696"/>
                </a:lnTo>
                <a:lnTo>
                  <a:pt x="5" y="273316"/>
                </a:lnTo>
                <a:lnTo>
                  <a:pt x="0" y="291205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8" name="object 18"/>
          <p:cNvSpPr/>
          <p:nvPr/>
        </p:nvSpPr>
        <p:spPr>
          <a:xfrm>
            <a:off x="7001910" y="1812330"/>
            <a:ext cx="417045" cy="782864"/>
          </a:xfrm>
          <a:custGeom>
            <a:avLst/>
            <a:gdLst/>
            <a:ahLst/>
            <a:cxnLst/>
            <a:rect l="l" t="t" r="r" b="b"/>
            <a:pathLst>
              <a:path w="593130" h="1113407">
                <a:moveTo>
                  <a:pt x="31270" y="805861"/>
                </a:moveTo>
                <a:lnTo>
                  <a:pt x="42562" y="844314"/>
                </a:lnTo>
                <a:lnTo>
                  <a:pt x="55591" y="881348"/>
                </a:lnTo>
                <a:lnTo>
                  <a:pt x="70358" y="916762"/>
                </a:lnTo>
                <a:lnTo>
                  <a:pt x="86862" y="950353"/>
                </a:lnTo>
                <a:lnTo>
                  <a:pt x="123621" y="1009052"/>
                </a:lnTo>
                <a:lnTo>
                  <a:pt x="163835" y="1054708"/>
                </a:lnTo>
                <a:lnTo>
                  <a:pt x="206639" y="1087318"/>
                </a:lnTo>
                <a:lnTo>
                  <a:pt x="251170" y="1106885"/>
                </a:lnTo>
                <a:lnTo>
                  <a:pt x="296565" y="1113407"/>
                </a:lnTo>
                <a:lnTo>
                  <a:pt x="319316" y="1111777"/>
                </a:lnTo>
                <a:lnTo>
                  <a:pt x="364387" y="1098732"/>
                </a:lnTo>
                <a:lnTo>
                  <a:pt x="408162" y="1072644"/>
                </a:lnTo>
                <a:lnTo>
                  <a:pt x="449779" y="1033510"/>
                </a:lnTo>
                <a:lnTo>
                  <a:pt x="488374" y="981333"/>
                </a:lnTo>
                <a:lnTo>
                  <a:pt x="522772" y="916762"/>
                </a:lnTo>
                <a:lnTo>
                  <a:pt x="537538" y="881348"/>
                </a:lnTo>
                <a:lnTo>
                  <a:pt x="550568" y="844314"/>
                </a:lnTo>
                <a:lnTo>
                  <a:pt x="561860" y="805861"/>
                </a:lnTo>
                <a:lnTo>
                  <a:pt x="571415" y="766192"/>
                </a:lnTo>
                <a:lnTo>
                  <a:pt x="579232" y="725510"/>
                </a:lnTo>
                <a:lnTo>
                  <a:pt x="585313" y="684017"/>
                </a:lnTo>
                <a:lnTo>
                  <a:pt x="589656" y="641917"/>
                </a:lnTo>
                <a:lnTo>
                  <a:pt x="592262" y="599412"/>
                </a:lnTo>
                <a:lnTo>
                  <a:pt x="593130" y="556703"/>
                </a:lnTo>
                <a:lnTo>
                  <a:pt x="592262" y="513995"/>
                </a:lnTo>
                <a:lnTo>
                  <a:pt x="589656" y="471490"/>
                </a:lnTo>
                <a:lnTo>
                  <a:pt x="585313" y="429389"/>
                </a:lnTo>
                <a:lnTo>
                  <a:pt x="579232" y="387897"/>
                </a:lnTo>
                <a:lnTo>
                  <a:pt x="571415" y="347215"/>
                </a:lnTo>
                <a:lnTo>
                  <a:pt x="561860" y="307546"/>
                </a:lnTo>
                <a:lnTo>
                  <a:pt x="550568" y="269093"/>
                </a:lnTo>
                <a:lnTo>
                  <a:pt x="537538" y="232058"/>
                </a:lnTo>
                <a:lnTo>
                  <a:pt x="522772" y="196644"/>
                </a:lnTo>
                <a:lnTo>
                  <a:pt x="506268" y="163054"/>
                </a:lnTo>
                <a:lnTo>
                  <a:pt x="469508" y="104354"/>
                </a:lnTo>
                <a:lnTo>
                  <a:pt x="429295" y="58699"/>
                </a:lnTo>
                <a:lnTo>
                  <a:pt x="386490" y="26088"/>
                </a:lnTo>
                <a:lnTo>
                  <a:pt x="341959" y="6522"/>
                </a:lnTo>
                <a:lnTo>
                  <a:pt x="296565" y="0"/>
                </a:lnTo>
                <a:lnTo>
                  <a:pt x="273814" y="1630"/>
                </a:lnTo>
                <a:lnTo>
                  <a:pt x="228743" y="14674"/>
                </a:lnTo>
                <a:lnTo>
                  <a:pt x="184967" y="40763"/>
                </a:lnTo>
                <a:lnTo>
                  <a:pt x="143351" y="79896"/>
                </a:lnTo>
                <a:lnTo>
                  <a:pt x="104756" y="132074"/>
                </a:lnTo>
                <a:lnTo>
                  <a:pt x="70358" y="196644"/>
                </a:lnTo>
                <a:lnTo>
                  <a:pt x="55591" y="232058"/>
                </a:lnTo>
                <a:lnTo>
                  <a:pt x="42562" y="269093"/>
                </a:lnTo>
                <a:lnTo>
                  <a:pt x="31270" y="307546"/>
                </a:lnTo>
                <a:lnTo>
                  <a:pt x="21715" y="347215"/>
                </a:lnTo>
                <a:lnTo>
                  <a:pt x="13897" y="387897"/>
                </a:lnTo>
                <a:lnTo>
                  <a:pt x="7817" y="429389"/>
                </a:lnTo>
                <a:lnTo>
                  <a:pt x="3474" y="471490"/>
                </a:lnTo>
                <a:lnTo>
                  <a:pt x="868" y="513995"/>
                </a:lnTo>
                <a:lnTo>
                  <a:pt x="0" y="556703"/>
                </a:lnTo>
                <a:lnTo>
                  <a:pt x="868" y="599412"/>
                </a:lnTo>
                <a:lnTo>
                  <a:pt x="3474" y="641917"/>
                </a:lnTo>
                <a:lnTo>
                  <a:pt x="7817" y="684017"/>
                </a:lnTo>
                <a:lnTo>
                  <a:pt x="13897" y="725510"/>
                </a:lnTo>
                <a:lnTo>
                  <a:pt x="21715" y="766192"/>
                </a:lnTo>
                <a:lnTo>
                  <a:pt x="31270" y="805861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6" name="object 16"/>
          <p:cNvSpPr/>
          <p:nvPr/>
        </p:nvSpPr>
        <p:spPr>
          <a:xfrm>
            <a:off x="6626577" y="1802461"/>
            <a:ext cx="186696" cy="782864"/>
          </a:xfrm>
          <a:custGeom>
            <a:avLst/>
            <a:gdLst/>
            <a:ahLst/>
            <a:cxnLst/>
            <a:rect l="l" t="t" r="r" b="b"/>
            <a:pathLst>
              <a:path w="265523" h="1113406">
                <a:moveTo>
                  <a:pt x="132761" y="1113406"/>
                </a:moveTo>
                <a:lnTo>
                  <a:pt x="265523" y="854688"/>
                </a:lnTo>
                <a:lnTo>
                  <a:pt x="181877" y="854688"/>
                </a:lnTo>
                <a:lnTo>
                  <a:pt x="181877" y="258718"/>
                </a:lnTo>
                <a:lnTo>
                  <a:pt x="265523" y="258718"/>
                </a:lnTo>
                <a:lnTo>
                  <a:pt x="132761" y="0"/>
                </a:lnTo>
                <a:lnTo>
                  <a:pt x="0" y="258718"/>
                </a:lnTo>
                <a:lnTo>
                  <a:pt x="83646" y="258718"/>
                </a:lnTo>
                <a:lnTo>
                  <a:pt x="83646" y="854688"/>
                </a:lnTo>
                <a:lnTo>
                  <a:pt x="0" y="854688"/>
                </a:lnTo>
                <a:lnTo>
                  <a:pt x="132761" y="111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5" name="object 15"/>
          <p:cNvSpPr/>
          <p:nvPr/>
        </p:nvSpPr>
        <p:spPr>
          <a:xfrm>
            <a:off x="7039883" y="2782000"/>
            <a:ext cx="3319777" cy="186696"/>
          </a:xfrm>
          <a:custGeom>
            <a:avLst/>
            <a:gdLst/>
            <a:ahLst/>
            <a:cxnLst/>
            <a:rect l="l" t="t" r="r" b="b"/>
            <a:pathLst>
              <a:path w="4721461" h="265523">
                <a:moveTo>
                  <a:pt x="0" y="132761"/>
                </a:moveTo>
                <a:lnTo>
                  <a:pt x="258718" y="265523"/>
                </a:lnTo>
                <a:lnTo>
                  <a:pt x="258718" y="181877"/>
                </a:lnTo>
                <a:lnTo>
                  <a:pt x="4462743" y="181877"/>
                </a:lnTo>
                <a:lnTo>
                  <a:pt x="4462743" y="265523"/>
                </a:lnTo>
                <a:lnTo>
                  <a:pt x="4721461" y="132761"/>
                </a:lnTo>
                <a:lnTo>
                  <a:pt x="4462743" y="0"/>
                </a:lnTo>
                <a:lnTo>
                  <a:pt x="4462743" y="83646"/>
                </a:lnTo>
                <a:lnTo>
                  <a:pt x="258718" y="83646"/>
                </a:lnTo>
                <a:lnTo>
                  <a:pt x="258718" y="0"/>
                </a:lnTo>
                <a:lnTo>
                  <a:pt x="0" y="13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4" name="object 14"/>
          <p:cNvSpPr txBox="1"/>
          <p:nvPr/>
        </p:nvSpPr>
        <p:spPr>
          <a:xfrm>
            <a:off x="1675805" y="87510"/>
            <a:ext cx="6213070" cy="13505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364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Band</a:t>
            </a:r>
            <a:r>
              <a:rPr sz="4219" b="1" spc="6" baseline="2730" dirty="0">
                <a:solidFill>
                  <a:srgbClr val="011892"/>
                </a:solidFill>
                <a:latin typeface="Calibri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idth</a:t>
            </a:r>
            <a:r>
              <a:rPr sz="4219" b="1" spc="3" baseline="2730" dirty="0">
                <a:solidFill>
                  <a:srgbClr val="011892"/>
                </a:solidFill>
                <a:latin typeface="Calibri"/>
                <a:cs typeface="Calibri"/>
              </a:rPr>
              <a:t>-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del</a:t>
            </a:r>
            <a:r>
              <a:rPr sz="4219" b="1" spc="-49" baseline="2730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y</a:t>
            </a:r>
            <a:r>
              <a:rPr sz="4219" b="1" spc="3" baseline="273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p</a:t>
            </a:r>
            <a:r>
              <a:rPr sz="4219" b="1" spc="-31" baseline="2730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odu</a:t>
            </a:r>
            <a:r>
              <a:rPr sz="4219" b="1" spc="3" baseline="2730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219" b="1" spc="3" baseline="273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(B</a:t>
            </a:r>
            <a:r>
              <a:rPr sz="4219" b="1" spc="3" baseline="2730" dirty="0">
                <a:solidFill>
                  <a:srgbClr val="011892"/>
                </a:solidFill>
                <a:latin typeface="Calibri"/>
                <a:cs typeface="Calibri"/>
              </a:rPr>
              <a:t>D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P)</a:t>
            </a:r>
            <a:endParaRPr sz="2812">
              <a:latin typeface="Calibri"/>
              <a:cs typeface="Calibri"/>
            </a:endParaRPr>
          </a:p>
          <a:p>
            <a:pPr marL="8929">
              <a:spcBef>
                <a:spcPts val="1451"/>
              </a:spcBef>
            </a:pPr>
            <a:r>
              <a:rPr sz="2250" b="1" dirty="0">
                <a:latin typeface="Calibri"/>
                <a:cs typeface="Calibri"/>
              </a:rPr>
              <a:t>Nu</a:t>
            </a:r>
            <a:r>
              <a:rPr sz="2250" b="1" spc="3" dirty="0">
                <a:latin typeface="Calibri"/>
                <a:cs typeface="Calibri"/>
              </a:rPr>
              <a:t>m</a:t>
            </a:r>
            <a:r>
              <a:rPr sz="2250" b="1" dirty="0">
                <a:latin typeface="Calibri"/>
                <a:cs typeface="Calibri"/>
              </a:rPr>
              <a:t>ber of bits “in </a:t>
            </a:r>
            <a:r>
              <a:rPr sz="2250" b="1" spc="3" dirty="0">
                <a:latin typeface="Calibri"/>
                <a:cs typeface="Calibri"/>
              </a:rPr>
              <a:t>f</a:t>
            </a:r>
            <a:r>
              <a:rPr sz="2250" b="1" dirty="0">
                <a:latin typeface="Calibri"/>
                <a:cs typeface="Calibri"/>
              </a:rPr>
              <a:t>lig</a:t>
            </a:r>
            <a:r>
              <a:rPr sz="2250" b="1" spc="-18" dirty="0">
                <a:latin typeface="Calibri"/>
                <a:cs typeface="Calibri"/>
              </a:rPr>
              <a:t>h</a:t>
            </a:r>
            <a:r>
              <a:rPr sz="2250" b="1" spc="59" dirty="0">
                <a:latin typeface="Calibri"/>
                <a:cs typeface="Calibri"/>
              </a:rPr>
              <a:t>t</a:t>
            </a:r>
            <a:r>
              <a:rPr sz="2250" b="1" dirty="0">
                <a:latin typeface="Calibri"/>
                <a:cs typeface="Calibri"/>
              </a:rPr>
              <a:t>” </a:t>
            </a:r>
            <a:r>
              <a:rPr sz="2250" b="1" spc="-20" dirty="0">
                <a:latin typeface="Calibri"/>
                <a:cs typeface="Calibri"/>
              </a:rPr>
              <a:t>a</a:t>
            </a:r>
            <a:r>
              <a:rPr sz="2250" b="1" dirty="0">
                <a:latin typeface="Calibri"/>
                <a:cs typeface="Calibri"/>
              </a:rPr>
              <a:t>t a</a:t>
            </a:r>
            <a:r>
              <a:rPr sz="2250" b="1" spc="-38" dirty="0">
                <a:latin typeface="Calibri"/>
                <a:cs typeface="Calibri"/>
              </a:rPr>
              <a:t>n</a:t>
            </a:r>
            <a:r>
              <a:rPr sz="2250" b="1" dirty="0">
                <a:latin typeface="Calibri"/>
                <a:cs typeface="Calibri"/>
              </a:rPr>
              <a:t>y poi</a:t>
            </a:r>
            <a:r>
              <a:rPr sz="2250" b="1" spc="-18" dirty="0">
                <a:latin typeface="Calibri"/>
                <a:cs typeface="Calibri"/>
              </a:rPr>
              <a:t>n</a:t>
            </a:r>
            <a:r>
              <a:rPr sz="2250" b="1" dirty="0">
                <a:latin typeface="Calibri"/>
                <a:cs typeface="Calibri"/>
              </a:rPr>
              <a:t>t o</a:t>
            </a:r>
            <a:r>
              <a:rPr sz="2250" b="1" spc="3" dirty="0">
                <a:latin typeface="Calibri"/>
                <a:cs typeface="Calibri"/>
              </a:rPr>
              <a:t>f</a:t>
            </a:r>
            <a:r>
              <a:rPr sz="2250" b="1" dirty="0">
                <a:latin typeface="Calibri"/>
                <a:cs typeface="Calibri"/>
              </a:rPr>
              <a:t> ti</a:t>
            </a:r>
            <a:r>
              <a:rPr sz="2250" b="1" spc="3" dirty="0">
                <a:latin typeface="Calibri"/>
                <a:cs typeface="Calibri"/>
              </a:rPr>
              <a:t>m</a:t>
            </a:r>
            <a:r>
              <a:rPr sz="2250" b="1" dirty="0">
                <a:latin typeface="Calibri"/>
                <a:cs typeface="Calibri"/>
              </a:rPr>
              <a:t>e (bits) </a:t>
            </a:r>
            <a:endParaRPr sz="2250">
              <a:latin typeface="Calibri"/>
              <a:cs typeface="Calibri"/>
            </a:endParaRPr>
          </a:p>
          <a:p>
            <a:pPr marL="651844" marR="42860">
              <a:lnSpc>
                <a:spcPts val="2707"/>
              </a:lnSpc>
              <a:spcBef>
                <a:spcPts val="693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-143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Bits se</a:t>
            </a:r>
            <a:r>
              <a:rPr sz="2250" spc="-20" dirty="0">
                <a:latin typeface="Calibri"/>
                <a:cs typeface="Calibri"/>
              </a:rPr>
              <a:t>n</a:t>
            </a:r>
            <a:r>
              <a:rPr sz="2250" dirty="0">
                <a:latin typeface="Calibri"/>
                <a:cs typeface="Calibri"/>
              </a:rPr>
              <a:t>t, but not </a:t>
            </a:r>
            <a:r>
              <a:rPr sz="2250" spc="-27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ecei</a:t>
            </a:r>
            <a:r>
              <a:rPr sz="2250" spc="-20" dirty="0">
                <a:latin typeface="Calibri"/>
                <a:cs typeface="Calibri"/>
              </a:rPr>
              <a:t>v</a:t>
            </a:r>
            <a:r>
              <a:rPr sz="2250" dirty="0">
                <a:latin typeface="Calibri"/>
                <a:cs typeface="Calibri"/>
              </a:rPr>
              <a:t>ed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03032" y="2063114"/>
            <a:ext cx="1356891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latin typeface="Calibri"/>
                <a:cs typeface="Calibri"/>
              </a:rPr>
              <a:t>Band</a:t>
            </a:r>
            <a:r>
              <a:rPr sz="3375" b="1" spc="3" baseline="1706" dirty="0">
                <a:latin typeface="Calibri"/>
                <a:cs typeface="Calibri"/>
              </a:rPr>
              <a:t>w</a:t>
            </a:r>
            <a:r>
              <a:rPr sz="3375" b="1" baseline="1706" dirty="0">
                <a:latin typeface="Calibri"/>
                <a:cs typeface="Calibri"/>
              </a:rPr>
              <a:t>idth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9766" y="2063114"/>
            <a:ext cx="2190884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aseline="1706" dirty="0">
                <a:solidFill>
                  <a:srgbClr val="FEFFFE"/>
                </a:solidFill>
                <a:latin typeface="Calibri"/>
                <a:cs typeface="Calibri"/>
              </a:rPr>
              <a:t>Bandwidth x del</a:t>
            </a:r>
            <a:r>
              <a:rPr sz="3375" spc="-41" baseline="1706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375" baseline="1706" dirty="0">
                <a:solidFill>
                  <a:srgbClr val="FEFFFE"/>
                </a:solidFill>
                <a:latin typeface="Calibri"/>
                <a:cs typeface="Calibri"/>
              </a:rPr>
              <a:t>y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1235" y="3000732"/>
            <a:ext cx="1546414" cy="651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29"/>
              </a:lnSpc>
            </a:pPr>
            <a:r>
              <a:rPr sz="3375" b="1" baseline="2560" dirty="0">
                <a:latin typeface="Calibri"/>
                <a:cs typeface="Calibri"/>
              </a:rPr>
              <a:t>P</a:t>
            </a:r>
            <a:r>
              <a:rPr sz="3375" b="1" spc="-27" baseline="2560" dirty="0">
                <a:latin typeface="Calibri"/>
                <a:cs typeface="Calibri"/>
              </a:rPr>
              <a:t>r</a:t>
            </a:r>
            <a:r>
              <a:rPr sz="3375" b="1" baseline="2560" dirty="0">
                <a:latin typeface="Calibri"/>
                <a:cs typeface="Calibri"/>
              </a:rPr>
              <a:t>opa</a:t>
            </a:r>
            <a:r>
              <a:rPr sz="3375" b="1" spc="-38" baseline="2560" dirty="0">
                <a:latin typeface="Calibri"/>
                <a:cs typeface="Calibri"/>
              </a:rPr>
              <a:t>g</a:t>
            </a:r>
            <a:r>
              <a:rPr sz="3375" b="1" spc="-20" baseline="2560" dirty="0">
                <a:latin typeface="Calibri"/>
                <a:cs typeface="Calibri"/>
              </a:rPr>
              <a:t>a</a:t>
            </a:r>
            <a:r>
              <a:rPr sz="3375" b="1" baseline="2560" dirty="0">
                <a:latin typeface="Calibri"/>
                <a:cs typeface="Calibri"/>
              </a:rPr>
              <a:t>tion </a:t>
            </a:r>
            <a:endParaRPr sz="2250">
              <a:latin typeface="Calibri"/>
              <a:cs typeface="Calibri"/>
            </a:endParaRPr>
          </a:p>
          <a:p>
            <a:pPr marL="362532" marR="457838" algn="ctr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Calibri"/>
                <a:cs typeface="Calibri"/>
              </a:rPr>
              <a:t>De</a:t>
            </a:r>
            <a:r>
              <a:rPr sz="2250" b="1" spc="-3" dirty="0">
                <a:latin typeface="Calibri"/>
                <a:cs typeface="Calibri"/>
              </a:rPr>
              <a:t>l</a:t>
            </a:r>
            <a:r>
              <a:rPr sz="2250" b="1" spc="-41" dirty="0">
                <a:latin typeface="Calibri"/>
                <a:cs typeface="Calibri"/>
              </a:rPr>
              <a:t>a</a:t>
            </a:r>
            <a:r>
              <a:rPr sz="2250" b="1" dirty="0">
                <a:latin typeface="Calibri"/>
                <a:cs typeface="Calibri"/>
              </a:rPr>
              <a:t>y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0086" y="3367117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6540" y="3375779"/>
            <a:ext cx="3095179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Calibri"/>
                <a:cs typeface="Calibri"/>
              </a:rPr>
              <a:t>Same city </a:t>
            </a:r>
            <a:r>
              <a:rPr sz="3375" spc="-10" baseline="1706" dirty="0">
                <a:latin typeface="Calibri"/>
                <a:cs typeface="Calibri"/>
              </a:rPr>
              <a:t>o</a:t>
            </a:r>
            <a:r>
              <a:rPr sz="3375" spc="-20" baseline="1706" dirty="0">
                <a:latin typeface="Calibri"/>
                <a:cs typeface="Calibri"/>
              </a:rPr>
              <a:t>v</a:t>
            </a:r>
            <a:r>
              <a:rPr sz="3375" baseline="1706" dirty="0">
                <a:latin typeface="Calibri"/>
                <a:cs typeface="Calibri"/>
              </a:rPr>
              <a:t>er a sl</a:t>
            </a:r>
            <a:r>
              <a:rPr sz="3375" spc="-10" baseline="1706" dirty="0">
                <a:latin typeface="Calibri"/>
                <a:cs typeface="Calibri"/>
              </a:rPr>
              <a:t>o</a:t>
            </a:r>
            <a:r>
              <a:rPr sz="3375" baseline="1706" dirty="0">
                <a:latin typeface="Calibri"/>
                <a:cs typeface="Calibri"/>
              </a:rPr>
              <a:t>w link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3024" y="3786812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477" y="3786545"/>
            <a:ext cx="2756480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Calibri"/>
                <a:cs typeface="Calibri"/>
              </a:rPr>
              <a:t>Bandwidth: ~100Mb</a:t>
            </a:r>
            <a:r>
              <a:rPr sz="3375" spc="-10" baseline="1706" dirty="0">
                <a:latin typeface="Calibri"/>
                <a:cs typeface="Calibri"/>
              </a:rPr>
              <a:t>p</a:t>
            </a:r>
            <a:r>
              <a:rPr sz="3375" baseline="1706" dirty="0">
                <a:latin typeface="Calibri"/>
                <a:cs typeface="Calibri"/>
              </a:rPr>
              <a:t>s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6539" y="4197578"/>
            <a:ext cx="4325206" cy="15713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5398" marR="43391">
              <a:lnSpc>
                <a:spcPts val="2496"/>
              </a:lnSpc>
            </a:pPr>
            <a:r>
              <a:rPr sz="3375" baseline="2717" dirty="0">
                <a:latin typeface="Arial"/>
                <a:cs typeface="Arial"/>
              </a:rPr>
              <a:t>•</a:t>
            </a:r>
            <a:r>
              <a:rPr sz="3375" spc="136" baseline="2717" dirty="0">
                <a:latin typeface="Arial"/>
                <a:cs typeface="Arial"/>
              </a:rPr>
              <a:t> </a:t>
            </a:r>
            <a:r>
              <a:rPr sz="3375" baseline="2560" dirty="0">
                <a:latin typeface="Calibri"/>
                <a:cs typeface="Calibri"/>
              </a:rPr>
              <a:t>p</a:t>
            </a:r>
            <a:r>
              <a:rPr sz="3375" spc="-35" baseline="2560" dirty="0">
                <a:latin typeface="Calibri"/>
                <a:cs typeface="Calibri"/>
              </a:rPr>
              <a:t>r</a:t>
            </a:r>
            <a:r>
              <a:rPr sz="3375" baseline="2560" dirty="0">
                <a:latin typeface="Calibri"/>
                <a:cs typeface="Calibri"/>
              </a:rPr>
              <a:t>opa</a:t>
            </a:r>
            <a:r>
              <a:rPr sz="3375" spc="-41" baseline="2560" dirty="0">
                <a:latin typeface="Calibri"/>
                <a:cs typeface="Calibri"/>
              </a:rPr>
              <a:t>g</a:t>
            </a:r>
            <a:r>
              <a:rPr sz="3375" spc="-20" baseline="2560" dirty="0">
                <a:latin typeface="Calibri"/>
                <a:cs typeface="Calibri"/>
              </a:rPr>
              <a:t>a</a:t>
            </a:r>
            <a:r>
              <a:rPr sz="3375" baseline="2560" dirty="0">
                <a:latin typeface="Calibri"/>
                <a:cs typeface="Calibri"/>
              </a:rPr>
              <a:t>tion del</a:t>
            </a:r>
            <a:r>
              <a:rPr sz="3375" spc="-41" baseline="2560" dirty="0">
                <a:latin typeface="Calibri"/>
                <a:cs typeface="Calibri"/>
              </a:rPr>
              <a:t>a</a:t>
            </a:r>
            <a:r>
              <a:rPr sz="3375" baseline="2560" dirty="0">
                <a:latin typeface="Calibri"/>
                <a:cs typeface="Calibri"/>
              </a:rPr>
              <a:t>y: ~0.1ms </a:t>
            </a:r>
            <a:endParaRPr sz="2250" dirty="0">
              <a:latin typeface="Calibri"/>
              <a:cs typeface="Calibri"/>
            </a:endParaRPr>
          </a:p>
          <a:p>
            <a:pPr marL="8929" indent="446469">
              <a:lnSpc>
                <a:spcPts val="2746"/>
              </a:lnSpc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136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BDP = 10,000 bits (1.25K</a:t>
            </a:r>
            <a:r>
              <a:rPr sz="2250" spc="-20" dirty="0">
                <a:latin typeface="Calibri"/>
                <a:cs typeface="Calibri"/>
              </a:rPr>
              <a:t>B</a:t>
            </a:r>
            <a:r>
              <a:rPr sz="2250" spc="10" dirty="0">
                <a:latin typeface="Calibri"/>
                <a:cs typeface="Calibri"/>
              </a:rPr>
              <a:t>y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es) B</a:t>
            </a:r>
            <a:r>
              <a:rPr sz="2250" spc="-10" dirty="0">
                <a:latin typeface="Calibri"/>
                <a:cs typeface="Calibri"/>
              </a:rPr>
              <a:t>e</a:t>
            </a:r>
            <a:r>
              <a:rPr sz="2250" dirty="0">
                <a:latin typeface="Calibri"/>
                <a:cs typeface="Calibri"/>
              </a:rPr>
              <a:t>t</a:t>
            </a:r>
            <a:r>
              <a:rPr sz="2250" spc="-20" dirty="0">
                <a:latin typeface="Calibri"/>
                <a:cs typeface="Calibri"/>
              </a:rPr>
              <a:t>w</a:t>
            </a:r>
            <a:r>
              <a:rPr sz="2250" dirty="0">
                <a:latin typeface="Calibri"/>
                <a:cs typeface="Calibri"/>
              </a:rPr>
              <a:t>een cities </a:t>
            </a:r>
            <a:r>
              <a:rPr sz="2250" spc="-10" dirty="0">
                <a:latin typeface="Calibri"/>
                <a:cs typeface="Calibri"/>
              </a:rPr>
              <a:t>o</a:t>
            </a:r>
            <a:r>
              <a:rPr sz="2250" spc="-20" dirty="0">
                <a:latin typeface="Calibri"/>
                <a:cs typeface="Calibri"/>
              </a:rPr>
              <a:t>v</a:t>
            </a:r>
            <a:r>
              <a:rPr sz="2250" dirty="0">
                <a:latin typeface="Calibri"/>
                <a:cs typeface="Calibri"/>
              </a:rPr>
              <a:t>er </a:t>
            </a:r>
            <a:r>
              <a:rPr sz="2250" spc="-45" dirty="0">
                <a:latin typeface="Calibri"/>
                <a:cs typeface="Calibri"/>
              </a:rPr>
              <a:t>f</a:t>
            </a:r>
            <a:r>
              <a:rPr sz="2250" dirty="0">
                <a:latin typeface="Calibri"/>
                <a:cs typeface="Calibri"/>
              </a:rPr>
              <a:t>a</a:t>
            </a:r>
            <a:r>
              <a:rPr sz="2250" spc="-24" dirty="0">
                <a:latin typeface="Calibri"/>
                <a:cs typeface="Calibri"/>
              </a:rPr>
              <a:t>s</a:t>
            </a:r>
            <a:r>
              <a:rPr sz="2250" dirty="0">
                <a:latin typeface="Calibri"/>
                <a:cs typeface="Calibri"/>
              </a:rPr>
              <a:t>t link: </a:t>
            </a:r>
          </a:p>
          <a:p>
            <a:pPr marL="455398" marR="43391">
              <a:lnSpc>
                <a:spcPts val="2707"/>
              </a:lnSpc>
              <a:spcBef>
                <a:spcPts val="557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136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Bandwidth: ~10Gb</a:t>
            </a:r>
            <a:r>
              <a:rPr sz="2250" spc="-10" dirty="0">
                <a:latin typeface="Calibri"/>
                <a:cs typeface="Calibri"/>
              </a:rPr>
              <a:t>p</a:t>
            </a:r>
            <a:r>
              <a:rPr sz="2250" dirty="0">
                <a:latin typeface="Calibri"/>
                <a:cs typeface="Calibri"/>
              </a:rPr>
              <a:t>s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40086" y="5036968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3024" y="5876359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79477" y="5876092"/>
            <a:ext cx="313009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Calibri"/>
                <a:cs typeface="Calibri"/>
              </a:rPr>
              <a:t>p</a:t>
            </a:r>
            <a:r>
              <a:rPr sz="3375" spc="-35" baseline="1706" dirty="0">
                <a:latin typeface="Calibri"/>
                <a:cs typeface="Calibri"/>
              </a:rPr>
              <a:t>r</a:t>
            </a:r>
            <a:r>
              <a:rPr sz="3375" baseline="1706" dirty="0">
                <a:latin typeface="Calibri"/>
                <a:cs typeface="Calibri"/>
              </a:rPr>
              <a:t>opa</a:t>
            </a:r>
            <a:r>
              <a:rPr sz="3375" spc="-41" baseline="1706" dirty="0">
                <a:latin typeface="Calibri"/>
                <a:cs typeface="Calibri"/>
              </a:rPr>
              <a:t>g</a:t>
            </a:r>
            <a:r>
              <a:rPr sz="3375" spc="-20" baseline="1706" dirty="0">
                <a:latin typeface="Calibri"/>
                <a:cs typeface="Calibri"/>
              </a:rPr>
              <a:t>a</a:t>
            </a:r>
            <a:r>
              <a:rPr sz="3375" baseline="1706" dirty="0">
                <a:latin typeface="Calibri"/>
                <a:cs typeface="Calibri"/>
              </a:rPr>
              <a:t>tion del</a:t>
            </a:r>
            <a:r>
              <a:rPr sz="3375" spc="-41" baseline="1706" dirty="0">
                <a:latin typeface="Calibri"/>
                <a:cs typeface="Calibri"/>
              </a:rPr>
              <a:t>a</a:t>
            </a:r>
            <a:r>
              <a:rPr sz="3375" baseline="1706" dirty="0">
                <a:latin typeface="Calibri"/>
                <a:cs typeface="Calibri"/>
              </a:rPr>
              <a:t>y: ~10ms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83024" y="6287125"/>
            <a:ext cx="4561333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  <a:spcBef>
                <a:spcPts val="122"/>
              </a:spcBef>
            </a:pPr>
            <a:r>
              <a:rPr sz="3375" baseline="1811" dirty="0">
                <a:latin typeface="Arial"/>
                <a:cs typeface="Arial"/>
              </a:rPr>
              <a:t>•</a:t>
            </a:r>
            <a:r>
              <a:rPr sz="3375" spc="136" baseline="1811" dirty="0">
                <a:latin typeface="Arial"/>
                <a:cs typeface="Arial"/>
              </a:rPr>
              <a:t> </a:t>
            </a:r>
            <a:r>
              <a:rPr sz="3375" baseline="1706" dirty="0">
                <a:latin typeface="Calibri"/>
                <a:cs typeface="Calibri"/>
              </a:rPr>
              <a:t>BDP = 100,000,000 bits (12.5M</a:t>
            </a:r>
            <a:r>
              <a:rPr sz="3375" spc="-20" baseline="1706" dirty="0">
                <a:latin typeface="Calibri"/>
                <a:cs typeface="Calibri"/>
              </a:rPr>
              <a:t>B</a:t>
            </a:r>
            <a:r>
              <a:rPr sz="3375" spc="10" baseline="1706" dirty="0">
                <a:latin typeface="Calibri"/>
                <a:cs typeface="Calibri"/>
              </a:rPr>
              <a:t>y</a:t>
            </a:r>
            <a:r>
              <a:rPr sz="3375" spc="-24" baseline="1706" dirty="0">
                <a:latin typeface="Calibri"/>
                <a:cs typeface="Calibri"/>
              </a:rPr>
              <a:t>t</a:t>
            </a:r>
            <a:r>
              <a:rPr sz="3375" baseline="1706" dirty="0">
                <a:latin typeface="Calibri"/>
                <a:cs typeface="Calibri"/>
              </a:rPr>
              <a:t>es)</a:t>
            </a:r>
            <a:endParaRPr sz="22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082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44D406-5F9E-6AEC-FFBA-95C20EA2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982A1B1-DA5F-C1D4-DF18-1EFA62E7444A}"/>
              </a:ext>
            </a:extLst>
          </p:cNvPr>
          <p:cNvSpPr txBox="1"/>
          <p:nvPr/>
        </p:nvSpPr>
        <p:spPr>
          <a:xfrm>
            <a:off x="838200" y="2024853"/>
            <a:ext cx="60976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network means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The communication links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The routers and switches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A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B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Neither of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BF83F7-11D4-2BD0-579F-46A35BF6937C}"/>
              </a:ext>
            </a:extLst>
          </p:cNvPr>
          <p:cNvSpPr txBox="1"/>
          <p:nvPr/>
        </p:nvSpPr>
        <p:spPr>
          <a:xfrm>
            <a:off x="6359891" y="2059799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 is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The number of bits sent per unit time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Size of the data generated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248D45-5E4B-829B-4A09-C57BACECD4CD}"/>
              </a:ext>
            </a:extLst>
          </p:cNvPr>
          <p:cNvSpPr txBox="1"/>
          <p:nvPr/>
        </p:nvSpPr>
        <p:spPr>
          <a:xfrm>
            <a:off x="838200" y="4702288"/>
            <a:ext cx="60976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conditions impact both bandwidth and delay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True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False</a:t>
            </a:r>
          </a:p>
        </p:txBody>
      </p:sp>
    </p:spTree>
    <p:extLst>
      <p:ext uri="{BB962C8B-B14F-4D97-AF65-F5344CB8AC3E}">
        <p14:creationId xmlns:p14="http://schemas.microsoft.com/office/powerpoint/2010/main" val="48346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0248" y="299734"/>
            <a:ext cx="11564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celebrates its birthday on September 27, although no one really knows the exact date when it was founded. Started by two Stanford college friends, Larry Page and Sergey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Brin</a:t>
            </a:r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 1998, it is a multi-billion dollar enterprise now. The name comes from a simple misunderstanding when they were searching for another, actual, word that existed in academia and meant a particular number. What word is that and what number does it denote?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0248" y="2230458"/>
            <a:ext cx="115641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Gmail was launched by Google on April 1, 2004, which led many to believe it was an April Fool’s joke. Before this service the term ‘G-mail’ already existed from as early as 1998. This was used online by fans of a certain fictional obese cat, and the original G-mail was known as “e-mail with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cattitude</a:t>
            </a:r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”. What does the G stand for in the original G-mail?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2544" y="4289197"/>
            <a:ext cx="11161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Page and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Brin</a:t>
            </a:r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the first server rack for Google at Stanford, they were looking for a cabinet to house it that was easy to assemble and disassemble. The server contained ten 4GB hard disks and two cooling fans. What </a:t>
            </a:r>
            <a:r>
              <a:rPr lang="en-US" b="0" i="0" dirty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colourful</a:t>
            </a:r>
            <a:r>
              <a:rPr lang="en-US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bountifully found system did they use to build the server stack?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2544" y="57016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the father of the Internet?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4944" y="1581912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Googol, 1 followed by 100 zeros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248" y="3352160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Garfield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42544" y="5218819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Lego bricks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42544" y="6163270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Vincent Cerf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72" y="5450829"/>
            <a:ext cx="1860323" cy="1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8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1747242" y="87510"/>
            <a:ext cx="8548776" cy="9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W</a:t>
            </a:r>
            <a:r>
              <a:rPr sz="4219" b="1" spc="-53" baseline="2730" dirty="0">
                <a:solidFill>
                  <a:srgbClr val="011892"/>
                </a:solidFill>
                <a:latin typeface="Calibri"/>
                <a:cs typeface="Calibri"/>
              </a:rPr>
              <a:t>h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y </a:t>
            </a:r>
            <a:r>
              <a:rPr sz="4219" b="1" spc="-31" baseline="2730" dirty="0">
                <a:solidFill>
                  <a:srgbClr val="011892"/>
                </a:solidFill>
                <a:latin typeface="Calibri"/>
                <a:cs typeface="Calibri"/>
              </a:rPr>
              <a:t>s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tudy </a:t>
            </a:r>
            <a:r>
              <a:rPr sz="4219" b="1" spc="-13" baseline="2730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om</a:t>
            </a:r>
            <a:r>
              <a:rPr sz="4219" b="1" spc="-3" baseline="2730" dirty="0">
                <a:solidFill>
                  <a:srgbClr val="011892"/>
                </a:solidFill>
                <a:latin typeface="Calibri"/>
                <a:cs typeface="Calibri"/>
              </a:rPr>
              <a:t>p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u</a:t>
            </a:r>
            <a:r>
              <a:rPr sz="4219" b="1" spc="-35" baseline="273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er </a:t>
            </a:r>
            <a:r>
              <a:rPr sz="4219" b="1" spc="-3" baseline="273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4219" b="1" spc="-20" baseline="2730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Calibri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or</a:t>
            </a:r>
            <a:r>
              <a:rPr sz="4219" b="1" spc="-24" baseline="2730" dirty="0">
                <a:solidFill>
                  <a:srgbClr val="011892"/>
                </a:solidFill>
                <a:latin typeface="Calibri"/>
                <a:cs typeface="Calibri"/>
              </a:rPr>
              <a:t>k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s?</a:t>
            </a:r>
            <a:endParaRPr sz="2812">
              <a:latin typeface="Calibri"/>
              <a:cs typeface="Calibri"/>
            </a:endParaRPr>
          </a:p>
          <a:p>
            <a:pPr marL="26788">
              <a:lnSpc>
                <a:spcPts val="2707"/>
              </a:lnSpc>
              <a:spcBef>
                <a:spcPts val="1451"/>
              </a:spcBef>
            </a:pPr>
            <a:r>
              <a:rPr sz="2250" b="1" dirty="0">
                <a:latin typeface="Calibri"/>
                <a:cs typeface="Calibri"/>
              </a:rPr>
              <a:t>#1: Has t</a:t>
            </a:r>
            <a:r>
              <a:rPr sz="2250" b="1" spc="-49" dirty="0">
                <a:latin typeface="Calibri"/>
                <a:cs typeface="Calibri"/>
              </a:rPr>
              <a:t>r</a:t>
            </a:r>
            <a:r>
              <a:rPr sz="2250" b="1" dirty="0">
                <a:latin typeface="Calibri"/>
                <a:cs typeface="Calibri"/>
              </a:rPr>
              <a:t>an</a:t>
            </a:r>
            <a:r>
              <a:rPr sz="2250" b="1" spc="-18" dirty="0">
                <a:latin typeface="Calibri"/>
                <a:cs typeface="Calibri"/>
              </a:rPr>
              <a:t>s</a:t>
            </a:r>
            <a:r>
              <a:rPr sz="2250" b="1" spc="-35" dirty="0">
                <a:latin typeface="Calibri"/>
                <a:cs typeface="Calibri"/>
              </a:rPr>
              <a:t>f</a:t>
            </a:r>
            <a:r>
              <a:rPr sz="2250" b="1" dirty="0">
                <a:latin typeface="Calibri"/>
                <a:cs typeface="Calibri"/>
              </a:rPr>
              <a:t>ormed and mo</a:t>
            </a:r>
            <a:r>
              <a:rPr sz="2250" b="1" spc="-24" dirty="0">
                <a:latin typeface="Calibri"/>
                <a:cs typeface="Calibri"/>
              </a:rPr>
              <a:t>r</a:t>
            </a:r>
            <a:r>
              <a:rPr sz="2250" b="1" dirty="0">
                <a:latin typeface="Calibri"/>
                <a:cs typeface="Calibri"/>
              </a:rPr>
              <a:t>e impor</a:t>
            </a:r>
            <a:r>
              <a:rPr sz="2250" b="1" spc="-20" dirty="0">
                <a:latin typeface="Calibri"/>
                <a:cs typeface="Calibri"/>
              </a:rPr>
              <a:t>t</a:t>
            </a:r>
            <a:r>
              <a:rPr sz="2250" b="1" dirty="0">
                <a:latin typeface="Calibri"/>
                <a:cs typeface="Calibri"/>
              </a:rPr>
              <a:t>a</a:t>
            </a:r>
            <a:r>
              <a:rPr sz="2250" b="1" spc="-20" dirty="0">
                <a:latin typeface="Calibri"/>
                <a:cs typeface="Calibri"/>
              </a:rPr>
              <a:t>n</a:t>
            </a:r>
            <a:r>
              <a:rPr sz="2250" b="1" dirty="0">
                <a:latin typeface="Calibri"/>
                <a:cs typeface="Calibri"/>
              </a:rPr>
              <a:t>tl</a:t>
            </a:r>
            <a:r>
              <a:rPr sz="2250" b="1" spc="-136" dirty="0">
                <a:latin typeface="Calibri"/>
                <a:cs typeface="Calibri"/>
              </a:rPr>
              <a:t>y</a:t>
            </a:r>
            <a:r>
              <a:rPr sz="2250" b="1" dirty="0">
                <a:latin typeface="Calibri"/>
                <a:cs typeface="Calibri"/>
              </a:rPr>
              <a:t>, </a:t>
            </a:r>
            <a:r>
              <a:rPr sz="2250" b="1" u="heavy" dirty="0">
                <a:latin typeface="Calibri"/>
                <a:cs typeface="Calibri"/>
              </a:rPr>
              <a:t>is</a:t>
            </a:r>
            <a:r>
              <a:rPr sz="2250" b="1" u="heavy" spc="3" dirty="0">
                <a:latin typeface="Calibri"/>
                <a:cs typeface="Calibri"/>
              </a:rPr>
              <a:t> </a:t>
            </a:r>
            <a:r>
              <a:rPr sz="2250" b="1" u="heavy" dirty="0">
                <a:latin typeface="Calibri"/>
                <a:cs typeface="Calibri"/>
              </a:rPr>
              <a:t>t</a:t>
            </a:r>
            <a:r>
              <a:rPr sz="2250" b="1" u="heavy" spc="-49" dirty="0">
                <a:latin typeface="Calibri"/>
                <a:cs typeface="Calibri"/>
              </a:rPr>
              <a:t>r</a:t>
            </a:r>
            <a:r>
              <a:rPr sz="2250" b="1" u="heavy" dirty="0">
                <a:latin typeface="Calibri"/>
                <a:cs typeface="Calibri"/>
              </a:rPr>
              <a:t>an</a:t>
            </a:r>
            <a:r>
              <a:rPr sz="2250" b="1" u="heavy" spc="-18" dirty="0">
                <a:latin typeface="Calibri"/>
                <a:cs typeface="Calibri"/>
              </a:rPr>
              <a:t>s</a:t>
            </a:r>
            <a:r>
              <a:rPr sz="2250" b="1" u="heavy" spc="-31" dirty="0">
                <a:latin typeface="Calibri"/>
                <a:cs typeface="Calibri"/>
              </a:rPr>
              <a:t>f</a:t>
            </a:r>
            <a:r>
              <a:rPr sz="2250" b="1" u="heavy" dirty="0">
                <a:latin typeface="Calibri"/>
                <a:cs typeface="Calibri"/>
              </a:rPr>
              <a:t>ormin</a:t>
            </a:r>
            <a:r>
              <a:rPr sz="2250" b="1" u="heavy" spc="3" dirty="0">
                <a:latin typeface="Calibri"/>
                <a:cs typeface="Calibri"/>
              </a:rPr>
              <a:t>g</a:t>
            </a:r>
            <a:r>
              <a:rPr sz="2250" b="1" u="heavy" dirty="0">
                <a:latin typeface="Calibri"/>
                <a:cs typeface="Calibri"/>
              </a:rPr>
              <a:t> </a:t>
            </a:r>
            <a:r>
              <a:rPr sz="2250" b="1" u="heavy" spc="-10" dirty="0">
                <a:latin typeface="Calibri"/>
                <a:cs typeface="Calibri"/>
              </a:rPr>
              <a:t>e</a:t>
            </a:r>
            <a:r>
              <a:rPr sz="2250" b="1" u="heavy" spc="-20" dirty="0">
                <a:latin typeface="Calibri"/>
                <a:cs typeface="Calibri"/>
              </a:rPr>
              <a:t>v</a:t>
            </a:r>
            <a:r>
              <a:rPr sz="2250" b="1" u="heavy" dirty="0">
                <a:latin typeface="Calibri"/>
                <a:cs typeface="Calibri"/>
              </a:rPr>
              <a:t>e</a:t>
            </a:r>
            <a:r>
              <a:rPr sz="2250" b="1" u="heavy" spc="10" dirty="0">
                <a:latin typeface="Calibri"/>
                <a:cs typeface="Calibri"/>
              </a:rPr>
              <a:t>ry</a:t>
            </a:r>
            <a:r>
              <a:rPr sz="2250" b="1" u="heavy" dirty="0">
                <a:latin typeface="Calibri"/>
                <a:cs typeface="Calibri"/>
              </a:rPr>
              <a:t>thing</a:t>
            </a:r>
            <a:r>
              <a:rPr sz="2250" b="1" dirty="0">
                <a:latin typeface="Calibri"/>
                <a:cs typeface="Calibri"/>
              </a:rPr>
              <a:t>!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5102" y="1411515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0485" y="1411247"/>
            <a:ext cx="8410023" cy="1250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29"/>
              </a:lnSpc>
            </a:pP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Indu</a:t>
            </a:r>
            <a:r>
              <a:rPr sz="3375" b="1" spc="-20" baseline="2560" dirty="0">
                <a:solidFill>
                  <a:srgbClr val="011892"/>
                </a:solidFill>
                <a:latin typeface="Calibri"/>
                <a:cs typeface="Calibri"/>
              </a:rPr>
              <a:t>s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3375" b="1" spc="10" baseline="2560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y:</a:t>
            </a:r>
            <a:r>
              <a:rPr sz="3375" b="1" spc="3" baseline="256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3375" b="1" spc="-10" baseline="2560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o</a:t>
            </a:r>
            <a:r>
              <a:rPr sz="3375" b="1" spc="-24" baseline="2560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e </a:t>
            </a:r>
            <a:r>
              <a:rPr sz="3375" b="1" spc="-20" baseline="256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o</a:t>
            </a:r>
            <a:r>
              <a:rPr sz="3375" b="1" spc="3" baseline="256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and</a:t>
            </a:r>
            <a:r>
              <a:rPr sz="3375" b="1" spc="3" baseline="256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3375" b="1" spc="-24" baseline="2560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3375" b="1" spc="-20" baseline="2560" dirty="0">
                <a:solidFill>
                  <a:srgbClr val="011892"/>
                </a:solidFill>
                <a:latin typeface="Calibri"/>
                <a:cs typeface="Calibri"/>
              </a:rPr>
              <a:t>at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or of ma</a:t>
            </a:r>
            <a:r>
              <a:rPr sz="3375" b="1" spc="-38" baseline="256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y</a:t>
            </a:r>
            <a:r>
              <a:rPr sz="3375" b="1" spc="3" baseline="256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la</a:t>
            </a:r>
            <a:r>
              <a:rPr sz="3375" b="1" spc="-24" baseline="2560" dirty="0">
                <a:solidFill>
                  <a:srgbClr val="011892"/>
                </a:solidFill>
                <a:latin typeface="Calibri"/>
                <a:cs typeface="Calibri"/>
              </a:rPr>
              <a:t>rg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e and</a:t>
            </a:r>
            <a:r>
              <a:rPr sz="3375" b="1" spc="3" baseline="256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i</a:t>
            </a:r>
            <a:r>
              <a:rPr sz="3375" b="1" spc="-10" baseline="256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flu</a:t>
            </a:r>
            <a:r>
              <a:rPr sz="3375" b="1" spc="3" baseline="2560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3375" b="1" spc="-20" baseline="256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tial</a:t>
            </a:r>
            <a:r>
              <a:rPr sz="3375" b="1" spc="3" baseline="256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3375" b="1" spc="-10" baseline="2560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ompani</a:t>
            </a:r>
            <a:r>
              <a:rPr sz="3375" b="1" spc="3" baseline="2560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3375" b="1" spc="-13" baseline="2560" dirty="0">
                <a:solidFill>
                  <a:srgbClr val="011892"/>
                </a:solidFill>
                <a:latin typeface="Calibri"/>
                <a:cs typeface="Calibri"/>
              </a:rPr>
              <a:t>s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endParaRPr sz="2250" dirty="0">
              <a:latin typeface="Calibri"/>
              <a:cs typeface="Calibri"/>
            </a:endParaRPr>
          </a:p>
          <a:p>
            <a:pPr marL="446469"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Google, </a:t>
            </a:r>
            <a:r>
              <a:rPr sz="2250" spc="-59" dirty="0">
                <a:latin typeface="Calibri"/>
                <a:cs typeface="Calibri"/>
              </a:rPr>
              <a:t>F</a:t>
            </a:r>
            <a:r>
              <a:rPr sz="2250" dirty="0">
                <a:latin typeface="Calibri"/>
                <a:cs typeface="Calibri"/>
              </a:rPr>
              <a:t>acebook, Apple, Cis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spc="-41" dirty="0">
                <a:latin typeface="Calibri"/>
                <a:cs typeface="Calibri"/>
              </a:rPr>
              <a:t>o</a:t>
            </a:r>
            <a:r>
              <a:rPr sz="2250" dirty="0">
                <a:latin typeface="Calibri"/>
                <a:cs typeface="Calibri"/>
              </a:rPr>
              <a:t>, </a:t>
            </a:r>
            <a:r>
              <a:rPr lang="en-US" sz="2250" dirty="0">
                <a:latin typeface="Calibri"/>
                <a:cs typeface="Calibri"/>
              </a:rPr>
              <a:t>Juniper, </a:t>
            </a:r>
            <a:r>
              <a:rPr sz="2250" dirty="0">
                <a:latin typeface="Calibri"/>
                <a:cs typeface="Calibri"/>
              </a:rPr>
              <a:t>A</a:t>
            </a:r>
            <a:r>
              <a:rPr sz="2250" spc="-38" dirty="0">
                <a:latin typeface="Calibri"/>
                <a:cs typeface="Calibri"/>
              </a:rPr>
              <a:t>k</a:t>
            </a:r>
            <a:r>
              <a:rPr sz="2250" dirty="0">
                <a:latin typeface="Calibri"/>
                <a:cs typeface="Calibri"/>
              </a:rPr>
              <a:t>amai</a:t>
            </a:r>
            <a:r>
              <a:rPr sz="2250" b="1" dirty="0">
                <a:latin typeface="Calibri"/>
                <a:cs typeface="Calibri"/>
              </a:rPr>
              <a:t> </a:t>
            </a:r>
            <a:endParaRPr sz="2250" dirty="0">
              <a:latin typeface="Calibri"/>
              <a:cs typeface="Calibri"/>
            </a:endParaRPr>
          </a:p>
          <a:p>
            <a:pPr marL="8929" marR="44160">
              <a:lnSpc>
                <a:spcPts val="2707"/>
              </a:lnSpc>
              <a:spcBef>
                <a:spcPts val="1401"/>
              </a:spcBef>
            </a:pP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Comm</a:t>
            </a:r>
            <a:r>
              <a:rPr sz="2250" b="1" spc="-3" dirty="0">
                <a:solidFill>
                  <a:srgbClr val="011892"/>
                </a:solidFill>
                <a:latin typeface="Calibri"/>
                <a:cs typeface="Calibri"/>
              </a:rPr>
              <a:t>u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ni</a:t>
            </a:r>
            <a:r>
              <a:rPr sz="2250" b="1" spc="-13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2250" b="1" spc="-20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tio</a:t>
            </a:r>
            <a:r>
              <a:rPr sz="2250" b="1" spc="6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225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endParaRPr sz="22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5102" y="2349132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8039" y="2768828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3422" y="2768561"/>
            <a:ext cx="4077731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Calibri"/>
                <a:cs typeface="Calibri"/>
              </a:rPr>
              <a:t>Email, messen</a:t>
            </a:r>
            <a:r>
              <a:rPr sz="3375" spc="-18" baseline="1706" dirty="0">
                <a:latin typeface="Calibri"/>
                <a:cs typeface="Calibri"/>
              </a:rPr>
              <a:t>g</a:t>
            </a:r>
            <a:r>
              <a:rPr sz="3375" baseline="1706" dirty="0">
                <a:latin typeface="Calibri"/>
                <a:cs typeface="Calibri"/>
              </a:rPr>
              <a:t>e</a:t>
            </a:r>
            <a:r>
              <a:rPr sz="3375" spc="-193" baseline="1706" dirty="0">
                <a:latin typeface="Calibri"/>
                <a:cs typeface="Calibri"/>
              </a:rPr>
              <a:t>r</a:t>
            </a:r>
            <a:r>
              <a:rPr sz="3375" baseline="1706" dirty="0">
                <a:latin typeface="Calibri"/>
                <a:cs typeface="Calibri"/>
              </a:rPr>
              <a:t>, phones, </a:t>
            </a:r>
            <a:r>
              <a:rPr sz="3375" spc="-94" baseline="1706" dirty="0">
                <a:latin typeface="Calibri"/>
                <a:cs typeface="Calibri"/>
              </a:rPr>
              <a:t>V</a:t>
            </a:r>
            <a:r>
              <a:rPr sz="3375" baseline="1706" dirty="0">
                <a:latin typeface="Calibri"/>
                <a:cs typeface="Calibri"/>
              </a:rPr>
              <a:t>oI</a:t>
            </a:r>
            <a:r>
              <a:rPr sz="3375" spc="-281" baseline="1706" dirty="0">
                <a:latin typeface="Calibri"/>
                <a:cs typeface="Calibri"/>
              </a:rPr>
              <a:t>P</a:t>
            </a:r>
            <a:r>
              <a:rPr sz="3375" baseline="1706" dirty="0">
                <a:latin typeface="Calibri"/>
                <a:cs typeface="Calibri"/>
              </a:rPr>
              <a:t>, …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5102" y="3286750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0484" y="3295412"/>
            <a:ext cx="5058924" cy="2187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29"/>
              </a:lnSpc>
            </a:pPr>
            <a:r>
              <a:rPr sz="3375" b="1" spc="-115" baseline="256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3375" b="1" spc="-49" baseline="2560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3375" b="1" spc="-31" baseline="2560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3375" b="1" spc="-20" baseline="2560" dirty="0">
                <a:solidFill>
                  <a:srgbClr val="011892"/>
                </a:solidFill>
                <a:latin typeface="Calibri"/>
                <a:cs typeface="Calibri"/>
              </a:rPr>
              <a:t>v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el </a:t>
            </a:r>
            <a:endParaRPr sz="2250">
              <a:latin typeface="Calibri"/>
              <a:cs typeface="Calibri"/>
            </a:endParaRPr>
          </a:p>
          <a:p>
            <a:pPr marL="446469" marR="44160"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AirBn</a:t>
            </a:r>
            <a:r>
              <a:rPr sz="2250" spc="-31" dirty="0">
                <a:latin typeface="Calibri"/>
                <a:cs typeface="Calibri"/>
              </a:rPr>
              <a:t>B</a:t>
            </a:r>
            <a:r>
              <a:rPr sz="2250" dirty="0">
                <a:latin typeface="Calibri"/>
                <a:cs typeface="Calibri"/>
              </a:rPr>
              <a:t>, Ube</a:t>
            </a:r>
            <a:r>
              <a:rPr sz="2250" spc="-193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, Ma</a:t>
            </a:r>
            <a:r>
              <a:rPr sz="2250" spc="-10" dirty="0">
                <a:latin typeface="Calibri"/>
                <a:cs typeface="Calibri"/>
              </a:rPr>
              <a:t>p</a:t>
            </a:r>
            <a:r>
              <a:rPr sz="2250" dirty="0">
                <a:latin typeface="Calibri"/>
                <a:cs typeface="Calibri"/>
              </a:rPr>
              <a:t>s, … </a:t>
            </a:r>
            <a:endParaRPr sz="2250">
              <a:latin typeface="Calibri"/>
              <a:cs typeface="Calibri"/>
            </a:endParaRPr>
          </a:p>
          <a:p>
            <a:pPr marL="8929" marR="44160">
              <a:spcBef>
                <a:spcPts val="1331"/>
              </a:spcBef>
            </a:pP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Health </a:t>
            </a:r>
            <a:endParaRPr sz="2250">
              <a:latin typeface="Calibri"/>
              <a:cs typeface="Calibri"/>
            </a:endParaRPr>
          </a:p>
          <a:p>
            <a:pPr marL="446469"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Digi</a:t>
            </a:r>
            <a:r>
              <a:rPr sz="2250" spc="-27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al health, </a:t>
            </a:r>
            <a:r>
              <a:rPr sz="2250" spc="-27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emo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 diagno</a:t>
            </a:r>
            <a:r>
              <a:rPr sz="2250" spc="-24" dirty="0">
                <a:latin typeface="Calibri"/>
                <a:cs typeface="Calibri"/>
              </a:rPr>
              <a:t>s</a:t>
            </a:r>
            <a:r>
              <a:rPr sz="2250" dirty="0">
                <a:latin typeface="Calibri"/>
                <a:cs typeface="Calibri"/>
              </a:rPr>
              <a:t>tics, …. </a:t>
            </a:r>
            <a:endParaRPr sz="2250">
              <a:latin typeface="Calibri"/>
              <a:cs typeface="Calibri"/>
            </a:endParaRPr>
          </a:p>
          <a:p>
            <a:pPr marL="8929" marR="44160">
              <a:lnSpc>
                <a:spcPts val="2707"/>
              </a:lnSpc>
              <a:spcBef>
                <a:spcPts val="1401"/>
              </a:spcBef>
            </a:pP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2250" b="1" spc="-2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2250" b="1" spc="-27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er</a:t>
            </a:r>
            <a:r>
              <a:rPr sz="2250" b="1" spc="-2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ain</a:t>
            </a:r>
            <a:r>
              <a:rPr sz="2250" b="1" spc="3" dirty="0">
                <a:solidFill>
                  <a:srgbClr val="011892"/>
                </a:solidFill>
                <a:latin typeface="Calibri"/>
                <a:cs typeface="Calibri"/>
              </a:rPr>
              <a:t>m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2250" b="1" spc="-2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t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5102" y="4233296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5102" y="5170914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8039" y="5590609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3422" y="5590342"/>
            <a:ext cx="1628625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Calibri"/>
                <a:cs typeface="Calibri"/>
              </a:rPr>
              <a:t>N</a:t>
            </a:r>
            <a:r>
              <a:rPr sz="3375" spc="-10" baseline="1706" dirty="0">
                <a:latin typeface="Calibri"/>
                <a:cs typeface="Calibri"/>
              </a:rPr>
              <a:t>e</a:t>
            </a:r>
            <a:r>
              <a:rPr sz="3375" baseline="1706" dirty="0">
                <a:latin typeface="Calibri"/>
                <a:cs typeface="Calibri"/>
              </a:rPr>
              <a:t>tflix, </a:t>
            </a:r>
            <a:r>
              <a:rPr lang="en-US" sz="3375" baseline="1706" dirty="0">
                <a:latin typeface="Calibri"/>
                <a:cs typeface="Calibri"/>
              </a:rPr>
              <a:t>Prime</a:t>
            </a:r>
            <a:endParaRPr sz="22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5102" y="6108531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70484" y="6117193"/>
            <a:ext cx="7212017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29"/>
              </a:lnSpc>
            </a:pPr>
            <a:r>
              <a:rPr sz="3375" b="1" spc="-31" baseline="2560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el</a:t>
            </a:r>
            <a:r>
              <a:rPr sz="3375" b="1" spc="-20" baseline="2560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tionshi</a:t>
            </a:r>
            <a:r>
              <a:rPr sz="3375" b="1" spc="-10" baseline="2560" dirty="0">
                <a:solidFill>
                  <a:srgbClr val="011892"/>
                </a:solidFill>
                <a:latin typeface="Calibri"/>
                <a:cs typeface="Calibri"/>
              </a:rPr>
              <a:t>p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s </a:t>
            </a:r>
            <a:endParaRPr sz="2250" dirty="0">
              <a:latin typeface="Calibri"/>
              <a:cs typeface="Calibri"/>
            </a:endParaRPr>
          </a:p>
          <a:p>
            <a:pPr marL="446469">
              <a:lnSpc>
                <a:spcPts val="2707"/>
              </a:lnSpc>
              <a:spcBef>
                <a:spcPts val="693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lang="en-US" sz="2250" dirty="0">
                <a:latin typeface="Calibri"/>
                <a:cs typeface="Calibri"/>
              </a:rPr>
              <a:t>Facebook, Instagram, Snapchat, the list is endless</a:t>
            </a:r>
            <a:r>
              <a:rPr sz="225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4448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747242" y="87510"/>
            <a:ext cx="4796208" cy="9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W</a:t>
            </a:r>
            <a:r>
              <a:rPr sz="4219" b="1" spc="-53" baseline="2730" dirty="0">
                <a:solidFill>
                  <a:srgbClr val="011892"/>
                </a:solidFill>
                <a:latin typeface="Calibri"/>
                <a:cs typeface="Calibri"/>
              </a:rPr>
              <a:t>h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y </a:t>
            </a:r>
            <a:r>
              <a:rPr sz="4219" b="1" spc="-31" baseline="2730" dirty="0">
                <a:solidFill>
                  <a:srgbClr val="011892"/>
                </a:solidFill>
                <a:latin typeface="Calibri"/>
                <a:cs typeface="Calibri"/>
              </a:rPr>
              <a:t>s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tudy </a:t>
            </a:r>
            <a:r>
              <a:rPr sz="4219" b="1" spc="-13" baseline="2730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om</a:t>
            </a:r>
            <a:r>
              <a:rPr sz="4219" b="1" spc="-3" baseline="2730" dirty="0">
                <a:solidFill>
                  <a:srgbClr val="011892"/>
                </a:solidFill>
                <a:latin typeface="Calibri"/>
                <a:cs typeface="Calibri"/>
              </a:rPr>
              <a:t>p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u</a:t>
            </a:r>
            <a:r>
              <a:rPr sz="4219" b="1" spc="-35" baseline="273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er </a:t>
            </a:r>
            <a:r>
              <a:rPr sz="4219" b="1" spc="-3" baseline="273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4219" b="1" spc="-20" baseline="2730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Calibri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or</a:t>
            </a:r>
            <a:r>
              <a:rPr sz="4219" b="1" spc="-24" baseline="2730" dirty="0">
                <a:solidFill>
                  <a:srgbClr val="011892"/>
                </a:solidFill>
                <a:latin typeface="Calibri"/>
                <a:cs typeface="Calibri"/>
              </a:rPr>
              <a:t>k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s?</a:t>
            </a:r>
            <a:endParaRPr sz="2812" dirty="0">
              <a:latin typeface="Calibri"/>
              <a:cs typeface="Calibri"/>
            </a:endParaRPr>
          </a:p>
          <a:p>
            <a:pPr marL="26788" marR="53576">
              <a:lnSpc>
                <a:spcPts val="2707"/>
              </a:lnSpc>
              <a:spcBef>
                <a:spcPts val="1451"/>
              </a:spcBef>
            </a:pPr>
            <a:r>
              <a:rPr sz="2250" b="1" dirty="0">
                <a:latin typeface="Calibri"/>
                <a:cs typeface="Calibri"/>
              </a:rPr>
              <a:t>#</a:t>
            </a:r>
            <a:r>
              <a:rPr lang="en-US" sz="2250" b="1" dirty="0">
                <a:latin typeface="Calibri"/>
                <a:cs typeface="Calibri"/>
              </a:rPr>
              <a:t>2</a:t>
            </a:r>
            <a:r>
              <a:rPr sz="2250" b="1" dirty="0">
                <a:latin typeface="Calibri"/>
                <a:cs typeface="Calibri"/>
              </a:rPr>
              <a:t>: </a:t>
            </a:r>
            <a:r>
              <a:rPr sz="2250" b="1" spc="-193" dirty="0">
                <a:latin typeface="Calibri"/>
                <a:cs typeface="Calibri"/>
              </a:rPr>
              <a:t>T</a:t>
            </a:r>
            <a:r>
              <a:rPr sz="2250" b="1" dirty="0">
                <a:latin typeface="Calibri"/>
                <a:cs typeface="Calibri"/>
              </a:rPr>
              <a:t>o learn h</a:t>
            </a:r>
            <a:r>
              <a:rPr sz="2250" b="1" spc="-3" dirty="0">
                <a:latin typeface="Calibri"/>
                <a:cs typeface="Calibri"/>
              </a:rPr>
              <a:t>o</a:t>
            </a:r>
            <a:r>
              <a:rPr sz="2250" b="1" dirty="0">
                <a:latin typeface="Calibri"/>
                <a:cs typeface="Calibri"/>
              </a:rPr>
              <a:t>w </a:t>
            </a:r>
            <a:r>
              <a:rPr sz="2250" b="1" spc="-20" dirty="0">
                <a:latin typeface="Calibri"/>
                <a:cs typeface="Calibri"/>
              </a:rPr>
              <a:t>t</a:t>
            </a:r>
            <a:r>
              <a:rPr sz="2250" b="1" dirty="0">
                <a:latin typeface="Calibri"/>
                <a:cs typeface="Calibri"/>
              </a:rPr>
              <a:t>o design </a:t>
            </a:r>
            <a:r>
              <a:rPr sz="2250" b="1" spc="-35" dirty="0">
                <a:latin typeface="Calibri"/>
                <a:cs typeface="Calibri"/>
              </a:rPr>
              <a:t>f</a:t>
            </a:r>
            <a:r>
              <a:rPr sz="2250" b="1" dirty="0">
                <a:latin typeface="Calibri"/>
                <a:cs typeface="Calibri"/>
              </a:rPr>
              <a:t>or </a:t>
            </a:r>
            <a:r>
              <a:rPr sz="2250" b="1" u="heavy" dirty="0">
                <a:latin typeface="Calibri"/>
                <a:cs typeface="Calibri"/>
              </a:rPr>
              <a:t>s</a:t>
            </a:r>
            <a:r>
              <a:rPr sz="2250" b="1" u="heavy" spc="-13" dirty="0">
                <a:latin typeface="Calibri"/>
                <a:cs typeface="Calibri"/>
              </a:rPr>
              <a:t>c</a:t>
            </a:r>
            <a:r>
              <a:rPr sz="2250" b="1" u="heavy" dirty="0">
                <a:latin typeface="Calibri"/>
                <a:cs typeface="Calibri"/>
              </a:rPr>
              <a:t>ale</a:t>
            </a:r>
            <a:r>
              <a:rPr sz="2250" b="1" dirty="0">
                <a:latin typeface="Calibri"/>
                <a:cs typeface="Calibri"/>
              </a:rPr>
              <a:t>! </a:t>
            </a:r>
            <a:endParaRPr sz="22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5102" y="1411515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0484" y="1411247"/>
            <a:ext cx="225038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="1" spc="-115" baseline="1706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3375" b="1" spc="-27" baseline="1706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3375" b="1" baseline="1706" dirty="0">
                <a:solidFill>
                  <a:srgbClr val="011892"/>
                </a:solidFill>
                <a:latin typeface="Calibri"/>
                <a:cs typeface="Calibri"/>
              </a:rPr>
              <a:t>emendous s</a:t>
            </a:r>
            <a:r>
              <a:rPr sz="3375" b="1" spc="-13" baseline="1706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3375" b="1" baseline="1706" dirty="0">
                <a:solidFill>
                  <a:srgbClr val="011892"/>
                </a:solidFill>
                <a:latin typeface="Calibri"/>
                <a:cs typeface="Calibri"/>
              </a:rPr>
              <a:t>ale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8039" y="1822281"/>
            <a:ext cx="160762" cy="13483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1442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1491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3422" y="1830942"/>
            <a:ext cx="3624804" cy="13483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3391">
              <a:lnSpc>
                <a:spcPts val="2429"/>
              </a:lnSpc>
            </a:pPr>
            <a:r>
              <a:rPr sz="3375" baseline="2560" dirty="0">
                <a:latin typeface="Calibri"/>
                <a:cs typeface="Calibri"/>
              </a:rPr>
              <a:t>51% of </a:t>
            </a:r>
            <a:r>
              <a:rPr sz="3375" spc="-20" baseline="2560" dirty="0">
                <a:latin typeface="Calibri"/>
                <a:cs typeface="Calibri"/>
              </a:rPr>
              <a:t>w</a:t>
            </a:r>
            <a:r>
              <a:rPr sz="3375" baseline="2560" dirty="0">
                <a:latin typeface="Calibri"/>
                <a:cs typeface="Calibri"/>
              </a:rPr>
              <a:t>orld popul</a:t>
            </a:r>
            <a:r>
              <a:rPr sz="3375" spc="-20" baseline="2560" dirty="0">
                <a:latin typeface="Calibri"/>
                <a:cs typeface="Calibri"/>
              </a:rPr>
              <a:t>a</a:t>
            </a:r>
            <a:r>
              <a:rPr sz="3375" baseline="2560" dirty="0">
                <a:latin typeface="Calibri"/>
                <a:cs typeface="Calibri"/>
              </a:rPr>
              <a:t>tion </a:t>
            </a:r>
            <a:endParaRPr sz="2250">
              <a:latin typeface="Calibri"/>
              <a:cs typeface="Calibri"/>
            </a:endParaRPr>
          </a:p>
          <a:p>
            <a:pPr marL="8929">
              <a:lnSpc>
                <a:spcPct val="151041"/>
              </a:lnSpc>
              <a:spcBef>
                <a:spcPts val="710"/>
              </a:spcBef>
            </a:pPr>
            <a:r>
              <a:rPr sz="2250" dirty="0">
                <a:latin typeface="Calibri"/>
                <a:cs typeface="Calibri"/>
              </a:rPr>
              <a:t>1.24 trillion unique </a:t>
            </a:r>
            <a:r>
              <a:rPr sz="2250" spc="-20" dirty="0">
                <a:latin typeface="Calibri"/>
                <a:cs typeface="Calibri"/>
              </a:rPr>
              <a:t>w</a:t>
            </a:r>
            <a:r>
              <a:rPr sz="2250" dirty="0">
                <a:latin typeface="Calibri"/>
                <a:cs typeface="Calibri"/>
              </a:rPr>
              <a:t>eb pa</a:t>
            </a:r>
            <a:r>
              <a:rPr sz="2250" spc="-18" dirty="0">
                <a:latin typeface="Calibri"/>
                <a:cs typeface="Calibri"/>
              </a:rPr>
              <a:t>g</a:t>
            </a:r>
            <a:r>
              <a:rPr sz="2250" dirty="0">
                <a:latin typeface="Calibri"/>
                <a:cs typeface="Calibri"/>
              </a:rPr>
              <a:t>es </a:t>
            </a:r>
            <a:r>
              <a:rPr sz="2250" spc="-53" dirty="0">
                <a:latin typeface="Calibri"/>
                <a:cs typeface="Calibri"/>
              </a:rPr>
              <a:t>E</a:t>
            </a:r>
            <a:r>
              <a:rPr sz="2250" spc="-20" dirty="0">
                <a:latin typeface="Calibri"/>
                <a:cs typeface="Calibri"/>
              </a:rPr>
              <a:t>v</a:t>
            </a:r>
            <a:r>
              <a:rPr sz="2250" dirty="0">
                <a:latin typeface="Calibri"/>
                <a:cs typeface="Calibri"/>
              </a:rPr>
              <a:t>e</a:t>
            </a:r>
            <a:r>
              <a:rPr sz="2250" spc="10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y </a:t>
            </a:r>
            <a:r>
              <a:rPr sz="2250" b="1" dirty="0">
                <a:latin typeface="Calibri"/>
                <a:cs typeface="Calibri"/>
              </a:rPr>
              <a:t>se</a:t>
            </a:r>
            <a:r>
              <a:rPr sz="2250" b="1" spc="-10" dirty="0">
                <a:latin typeface="Calibri"/>
                <a:cs typeface="Calibri"/>
              </a:rPr>
              <a:t>c</a:t>
            </a:r>
            <a:r>
              <a:rPr sz="2250" b="1" dirty="0">
                <a:latin typeface="Calibri"/>
                <a:cs typeface="Calibri"/>
              </a:rPr>
              <a:t>ond</a:t>
            </a:r>
            <a:r>
              <a:rPr sz="2250" dirty="0">
                <a:latin typeface="Calibri"/>
                <a:cs typeface="Calibri"/>
              </a:rPr>
              <a:t>, app</a:t>
            </a:r>
            <a:r>
              <a:rPr sz="2250" spc="-35" dirty="0">
                <a:latin typeface="Calibri"/>
                <a:cs typeface="Calibri"/>
              </a:rPr>
              <a:t>r</a:t>
            </a:r>
            <a:r>
              <a:rPr sz="2250" spc="-45" dirty="0">
                <a:latin typeface="Calibri"/>
                <a:cs typeface="Calibri"/>
              </a:rPr>
              <a:t>o</a:t>
            </a:r>
            <a:r>
              <a:rPr sz="2250" dirty="0">
                <a:latin typeface="Calibri"/>
                <a:cs typeface="Calibri"/>
              </a:rPr>
              <a:t>xim</a:t>
            </a:r>
            <a:r>
              <a:rPr sz="2250" spc="-20" dirty="0">
                <a:latin typeface="Calibri"/>
                <a:cs typeface="Calibri"/>
              </a:rPr>
              <a:t>a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ely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0977" y="3286749"/>
            <a:ext cx="160762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717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56360" y="3295412"/>
            <a:ext cx="3692882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latin typeface="Calibri"/>
                <a:cs typeface="Calibri"/>
              </a:rPr>
              <a:t>&gt; 2 million emails </a:t>
            </a:r>
            <a:endParaRPr sz="2250">
              <a:latin typeface="Calibri"/>
              <a:cs typeface="Calibri"/>
            </a:endParaRPr>
          </a:p>
          <a:p>
            <a:pPr marL="8929">
              <a:spcBef>
                <a:spcPts val="558"/>
              </a:spcBef>
            </a:pPr>
            <a:r>
              <a:rPr sz="2250" dirty="0">
                <a:latin typeface="Calibri"/>
                <a:cs typeface="Calibri"/>
              </a:rPr>
              <a:t>&gt; 40000 Google sea</a:t>
            </a:r>
            <a:r>
              <a:rPr sz="2250" spc="-31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ch queries </a:t>
            </a:r>
            <a:endParaRPr sz="2250">
              <a:latin typeface="Calibri"/>
              <a:cs typeface="Calibri"/>
            </a:endParaRPr>
          </a:p>
          <a:p>
            <a:pPr marL="892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Calibri"/>
                <a:cs typeface="Calibri"/>
              </a:rPr>
              <a:t>&gt; 6000 </a:t>
            </a:r>
            <a:r>
              <a:rPr sz="2250" spc="-94" dirty="0">
                <a:latin typeface="Calibri"/>
                <a:cs typeface="Calibri"/>
              </a:rPr>
              <a:t>T</a:t>
            </a:r>
            <a:r>
              <a:rPr sz="2250" spc="-20" dirty="0">
                <a:latin typeface="Calibri"/>
                <a:cs typeface="Calibri"/>
              </a:rPr>
              <a:t>w</a:t>
            </a:r>
            <a:r>
              <a:rPr sz="2250" dirty="0">
                <a:latin typeface="Calibri"/>
                <a:cs typeface="Calibri"/>
              </a:rPr>
              <a:t>e</a:t>
            </a:r>
            <a:r>
              <a:rPr sz="2250" spc="-10" dirty="0">
                <a:latin typeface="Calibri"/>
                <a:cs typeface="Calibri"/>
              </a:rPr>
              <a:t>e</a:t>
            </a:r>
            <a:r>
              <a:rPr sz="2250" dirty="0">
                <a:latin typeface="Calibri"/>
                <a:cs typeface="Calibri"/>
              </a:rPr>
              <a:t>ts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086570" y="4822656"/>
            <a:ext cx="4844050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  <a:spcBef>
                <a:spcPts val="122"/>
              </a:spcBef>
            </a:pPr>
            <a:r>
              <a:rPr sz="3375" baseline="1811" dirty="0">
                <a:latin typeface="Arial"/>
                <a:cs typeface="Arial"/>
              </a:rPr>
              <a:t>•</a:t>
            </a:r>
            <a:r>
              <a:rPr sz="3375" spc="207" baseline="1811" dirty="0">
                <a:latin typeface="Arial"/>
                <a:cs typeface="Arial"/>
              </a:rPr>
              <a:t> </a:t>
            </a:r>
            <a:r>
              <a:rPr sz="3375" b="1" baseline="1706" dirty="0">
                <a:latin typeface="Calibri"/>
                <a:cs typeface="Calibri"/>
              </a:rPr>
              <a:t>I</a:t>
            </a:r>
            <a:r>
              <a:rPr sz="3375" b="1" spc="-20" baseline="1706" dirty="0">
                <a:latin typeface="Calibri"/>
                <a:cs typeface="Calibri"/>
              </a:rPr>
              <a:t>n</a:t>
            </a:r>
            <a:r>
              <a:rPr sz="3375" b="1" baseline="1706" dirty="0">
                <a:latin typeface="Calibri"/>
                <a:cs typeface="Calibri"/>
              </a:rPr>
              <a:t>t</a:t>
            </a:r>
            <a:r>
              <a:rPr sz="3375" b="1" spc="-24" baseline="1706" dirty="0">
                <a:latin typeface="Calibri"/>
                <a:cs typeface="Calibri"/>
              </a:rPr>
              <a:t>r</a:t>
            </a:r>
            <a:r>
              <a:rPr sz="3375" b="1" baseline="1706" dirty="0">
                <a:latin typeface="Calibri"/>
                <a:cs typeface="Calibri"/>
              </a:rPr>
              <a:t>odu</a:t>
            </a:r>
            <a:r>
              <a:rPr sz="3375" b="1" spc="3" baseline="1706" dirty="0">
                <a:latin typeface="Calibri"/>
                <a:cs typeface="Calibri"/>
              </a:rPr>
              <a:t>c</a:t>
            </a:r>
            <a:r>
              <a:rPr sz="3375" b="1" baseline="1706" dirty="0">
                <a:latin typeface="Calibri"/>
                <a:cs typeface="Calibri"/>
              </a:rPr>
              <a:t>ed</a:t>
            </a:r>
            <a:r>
              <a:rPr sz="3375" b="1" spc="3" baseline="1706" dirty="0">
                <a:latin typeface="Calibri"/>
                <a:cs typeface="Calibri"/>
              </a:rPr>
              <a:t> </a:t>
            </a:r>
            <a:r>
              <a:rPr sz="3375" b="1" baseline="1706" dirty="0">
                <a:latin typeface="Calibri"/>
                <a:cs typeface="Calibri"/>
              </a:rPr>
              <a:t>th</a:t>
            </a:r>
            <a:r>
              <a:rPr sz="3375" b="1" spc="3" baseline="1706" dirty="0">
                <a:latin typeface="Calibri"/>
                <a:cs typeface="Calibri"/>
              </a:rPr>
              <a:t>e</a:t>
            </a:r>
            <a:r>
              <a:rPr sz="3375" b="1" baseline="1706" dirty="0">
                <a:latin typeface="Calibri"/>
                <a:cs typeface="Calibri"/>
              </a:rPr>
              <a:t> ph</a:t>
            </a:r>
            <a:r>
              <a:rPr sz="3375" b="1" spc="-49" baseline="1706" dirty="0">
                <a:latin typeface="Calibri"/>
                <a:cs typeface="Calibri"/>
              </a:rPr>
              <a:t>r</a:t>
            </a:r>
            <a:r>
              <a:rPr sz="3375" b="1" baseline="1706" dirty="0">
                <a:latin typeface="Calibri"/>
                <a:cs typeface="Calibri"/>
              </a:rPr>
              <a:t>ase “I</a:t>
            </a:r>
            <a:r>
              <a:rPr sz="3375" b="1" spc="-20" baseline="1706" dirty="0">
                <a:latin typeface="Calibri"/>
                <a:cs typeface="Calibri"/>
              </a:rPr>
              <a:t>n</a:t>
            </a:r>
            <a:r>
              <a:rPr sz="3375" b="1" spc="-27" baseline="1706" dirty="0">
                <a:latin typeface="Calibri"/>
                <a:cs typeface="Calibri"/>
              </a:rPr>
              <a:t>t</a:t>
            </a:r>
            <a:r>
              <a:rPr sz="3375" b="1" baseline="1706" dirty="0">
                <a:latin typeface="Calibri"/>
                <a:cs typeface="Calibri"/>
              </a:rPr>
              <a:t>ern</a:t>
            </a:r>
            <a:r>
              <a:rPr sz="3375" b="1" spc="-13" baseline="1706" dirty="0">
                <a:latin typeface="Calibri"/>
                <a:cs typeface="Calibri"/>
              </a:rPr>
              <a:t>e</a:t>
            </a:r>
            <a:r>
              <a:rPr sz="3375" b="1" baseline="1706" dirty="0">
                <a:latin typeface="Calibri"/>
                <a:cs typeface="Calibri"/>
              </a:rPr>
              <a:t>t</a:t>
            </a:r>
            <a:r>
              <a:rPr sz="3375" b="1" spc="3" baseline="1706" dirty="0">
                <a:latin typeface="Calibri"/>
                <a:cs typeface="Calibri"/>
              </a:rPr>
              <a:t> </a:t>
            </a:r>
            <a:r>
              <a:rPr sz="3375" b="1" baseline="1706" dirty="0">
                <a:latin typeface="Calibri"/>
                <a:cs typeface="Calibri"/>
              </a:rPr>
              <a:t>S</a:t>
            </a:r>
            <a:r>
              <a:rPr sz="3375" b="1" spc="-13" baseline="1706" dirty="0">
                <a:latin typeface="Calibri"/>
                <a:cs typeface="Calibri"/>
              </a:rPr>
              <a:t>c</a:t>
            </a:r>
            <a:r>
              <a:rPr sz="3375" b="1" baseline="1706" dirty="0">
                <a:latin typeface="Calibri"/>
                <a:cs typeface="Calibri"/>
              </a:rPr>
              <a:t>al</a:t>
            </a:r>
            <a:r>
              <a:rPr sz="3375" b="1" spc="3" baseline="1706" dirty="0">
                <a:latin typeface="Calibri"/>
                <a:cs typeface="Calibri"/>
              </a:rPr>
              <a:t>e</a:t>
            </a:r>
            <a:r>
              <a:rPr sz="3375" b="1" baseline="1706" dirty="0">
                <a:latin typeface="Calibri"/>
                <a:cs typeface="Calibri"/>
              </a:rPr>
              <a:t>”</a:t>
            </a:r>
            <a:endParaRPr sz="22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964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747243" y="87510"/>
            <a:ext cx="4831933" cy="930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W</a:t>
            </a:r>
            <a:r>
              <a:rPr sz="4219" b="1" spc="-53" baseline="2730" dirty="0">
                <a:solidFill>
                  <a:srgbClr val="011892"/>
                </a:solidFill>
                <a:latin typeface="Calibri"/>
                <a:cs typeface="Calibri"/>
              </a:rPr>
              <a:t>h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y </a:t>
            </a:r>
            <a:r>
              <a:rPr sz="4219" b="1" spc="-31" baseline="2730" dirty="0">
                <a:solidFill>
                  <a:srgbClr val="011892"/>
                </a:solidFill>
                <a:latin typeface="Calibri"/>
                <a:cs typeface="Calibri"/>
              </a:rPr>
              <a:t>s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tudy </a:t>
            </a:r>
            <a:r>
              <a:rPr sz="4219" b="1" spc="-13" baseline="2730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om</a:t>
            </a:r>
            <a:r>
              <a:rPr sz="4219" b="1" spc="-3" baseline="2730" dirty="0">
                <a:solidFill>
                  <a:srgbClr val="011892"/>
                </a:solidFill>
                <a:latin typeface="Calibri"/>
                <a:cs typeface="Calibri"/>
              </a:rPr>
              <a:t>p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u</a:t>
            </a:r>
            <a:r>
              <a:rPr sz="4219" b="1" spc="-35" baseline="273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er </a:t>
            </a:r>
            <a:r>
              <a:rPr sz="4219" b="1" spc="-3" baseline="273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4219" b="1" spc="-20" baseline="2730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Calibri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or</a:t>
            </a:r>
            <a:r>
              <a:rPr sz="4219" b="1" spc="-24" baseline="2730" dirty="0">
                <a:solidFill>
                  <a:srgbClr val="011892"/>
                </a:solidFill>
                <a:latin typeface="Calibri"/>
                <a:cs typeface="Calibri"/>
              </a:rPr>
              <a:t>k</a:t>
            </a:r>
            <a:r>
              <a:rPr sz="4219" b="1" baseline="2730" dirty="0">
                <a:solidFill>
                  <a:srgbClr val="011892"/>
                </a:solidFill>
                <a:latin typeface="Calibri"/>
                <a:cs typeface="Calibri"/>
              </a:rPr>
              <a:t>s?</a:t>
            </a:r>
            <a:endParaRPr sz="2812" dirty="0">
              <a:latin typeface="Calibri"/>
              <a:cs typeface="Calibri"/>
            </a:endParaRPr>
          </a:p>
          <a:p>
            <a:pPr marL="26788">
              <a:lnSpc>
                <a:spcPts val="2707"/>
              </a:lnSpc>
              <a:spcBef>
                <a:spcPts val="1451"/>
              </a:spcBef>
            </a:pPr>
            <a:r>
              <a:rPr sz="2250" b="1" dirty="0">
                <a:latin typeface="Calibri"/>
                <a:cs typeface="Calibri"/>
              </a:rPr>
              <a:t>#</a:t>
            </a:r>
            <a:r>
              <a:rPr lang="en-US" sz="2250" b="1" dirty="0">
                <a:latin typeface="Calibri"/>
                <a:cs typeface="Calibri"/>
              </a:rPr>
              <a:t>3</a:t>
            </a:r>
            <a:r>
              <a:rPr sz="2250" b="1" dirty="0">
                <a:latin typeface="Calibri"/>
                <a:cs typeface="Calibri"/>
              </a:rPr>
              <a:t>: </a:t>
            </a:r>
            <a:r>
              <a:rPr sz="2250" b="1" spc="-193" dirty="0">
                <a:latin typeface="Calibri"/>
                <a:cs typeface="Calibri"/>
              </a:rPr>
              <a:t>T</a:t>
            </a:r>
            <a:r>
              <a:rPr sz="2250" b="1" dirty="0">
                <a:latin typeface="Calibri"/>
                <a:cs typeface="Calibri"/>
              </a:rPr>
              <a:t>o learn h</a:t>
            </a:r>
            <a:r>
              <a:rPr sz="2250" b="1" spc="-3" dirty="0">
                <a:latin typeface="Calibri"/>
                <a:cs typeface="Calibri"/>
              </a:rPr>
              <a:t>o</a:t>
            </a:r>
            <a:r>
              <a:rPr sz="2250" b="1" dirty="0">
                <a:latin typeface="Calibri"/>
                <a:cs typeface="Calibri"/>
              </a:rPr>
              <a:t>w </a:t>
            </a:r>
            <a:r>
              <a:rPr sz="2250" b="1" spc="-20" dirty="0">
                <a:latin typeface="Calibri"/>
                <a:cs typeface="Calibri"/>
              </a:rPr>
              <a:t>t</a:t>
            </a:r>
            <a:r>
              <a:rPr sz="2250" b="1" dirty="0">
                <a:latin typeface="Calibri"/>
                <a:cs typeface="Calibri"/>
              </a:rPr>
              <a:t>o design </a:t>
            </a:r>
            <a:r>
              <a:rPr sz="2250" b="1" spc="-35" dirty="0">
                <a:latin typeface="Calibri"/>
                <a:cs typeface="Calibri"/>
              </a:rPr>
              <a:t>f</a:t>
            </a:r>
            <a:r>
              <a:rPr sz="2250" b="1" dirty="0">
                <a:latin typeface="Calibri"/>
                <a:cs typeface="Calibri"/>
              </a:rPr>
              <a:t>or </a:t>
            </a:r>
            <a:r>
              <a:rPr sz="2250" b="1" u="heavy" dirty="0">
                <a:latin typeface="Calibri"/>
                <a:cs typeface="Calibri"/>
              </a:rPr>
              <a:t>di</a:t>
            </a:r>
            <a:r>
              <a:rPr sz="2250" b="1" u="heavy" spc="-20" dirty="0">
                <a:latin typeface="Calibri"/>
                <a:cs typeface="Calibri"/>
              </a:rPr>
              <a:t>v</a:t>
            </a:r>
            <a:r>
              <a:rPr sz="2250" b="1" u="heavy" dirty="0">
                <a:latin typeface="Calibri"/>
                <a:cs typeface="Calibri"/>
              </a:rPr>
              <a:t>e</a:t>
            </a:r>
            <a:r>
              <a:rPr sz="2250" b="1" u="heavy" spc="-27" dirty="0">
                <a:latin typeface="Calibri"/>
                <a:cs typeface="Calibri"/>
              </a:rPr>
              <a:t>r</a:t>
            </a:r>
            <a:r>
              <a:rPr sz="2250" b="1" u="heavy" dirty="0">
                <a:latin typeface="Calibri"/>
                <a:cs typeface="Calibri"/>
              </a:rPr>
              <a:t>sit</a:t>
            </a:r>
            <a:r>
              <a:rPr sz="2250" b="1" u="heavy" spc="3" dirty="0">
                <a:latin typeface="Calibri"/>
                <a:cs typeface="Calibri"/>
              </a:rPr>
              <a:t>y</a:t>
            </a:r>
            <a:r>
              <a:rPr sz="2250" b="1" dirty="0">
                <a:latin typeface="Calibri"/>
                <a:cs typeface="Calibri"/>
              </a:rPr>
              <a:t>! </a:t>
            </a:r>
            <a:endParaRPr sz="22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5102" y="1411515"/>
            <a:ext cx="160762" cy="28039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52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717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717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717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717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647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0485" y="1411247"/>
            <a:ext cx="8644554" cy="2812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Comm</a:t>
            </a:r>
            <a:r>
              <a:rPr sz="3375" b="1" spc="-3" baseline="2560" dirty="0">
                <a:solidFill>
                  <a:srgbClr val="011892"/>
                </a:solidFill>
                <a:latin typeface="Calibri"/>
                <a:cs typeface="Calibri"/>
              </a:rPr>
              <a:t>u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ni</a:t>
            </a:r>
            <a:r>
              <a:rPr sz="3375" b="1" spc="-13" baseline="2560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3375" b="1" spc="-20" baseline="2560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tion l</a:t>
            </a:r>
            <a:r>
              <a:rPr sz="3375" b="1" spc="-20" baseline="2560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3375" b="1" spc="-27" baseline="2560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enc</a:t>
            </a:r>
            <a:r>
              <a:rPr sz="3375" b="1" spc="-3" baseline="2560" dirty="0">
                <a:solidFill>
                  <a:srgbClr val="011892"/>
                </a:solidFill>
                <a:latin typeface="Calibri"/>
                <a:cs typeface="Calibri"/>
              </a:rPr>
              <a:t>y</a:t>
            </a:r>
            <a:r>
              <a:rPr sz="3375" b="1" baseline="2560" dirty="0">
                <a:solidFill>
                  <a:srgbClr val="011892"/>
                </a:solidFill>
                <a:latin typeface="Calibri"/>
                <a:cs typeface="Calibri"/>
              </a:rPr>
              <a:t>:</a:t>
            </a:r>
            <a:r>
              <a:rPr sz="3375" b="1" spc="10" baseline="2560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3375" baseline="2560" dirty="0">
                <a:latin typeface="Calibri"/>
                <a:cs typeface="Calibri"/>
              </a:rPr>
              <a:t>Mic</a:t>
            </a:r>
            <a:r>
              <a:rPr sz="3375" spc="-35" baseline="2560" dirty="0">
                <a:latin typeface="Calibri"/>
                <a:cs typeface="Calibri"/>
              </a:rPr>
              <a:t>r</a:t>
            </a:r>
            <a:r>
              <a:rPr sz="3375" baseline="2560" dirty="0">
                <a:latin typeface="Calibri"/>
                <a:cs typeface="Calibri"/>
              </a:rPr>
              <a:t>ose</a:t>
            </a:r>
            <a:r>
              <a:rPr sz="3375" spc="-18" baseline="2560" dirty="0">
                <a:latin typeface="Calibri"/>
                <a:cs typeface="Calibri"/>
              </a:rPr>
              <a:t>c</a:t>
            </a:r>
            <a:r>
              <a:rPr sz="3375" baseline="2560" dirty="0">
                <a:latin typeface="Calibri"/>
                <a:cs typeface="Calibri"/>
              </a:rPr>
              <a:t>onds </a:t>
            </a:r>
            <a:r>
              <a:rPr sz="3375" spc="-20" baseline="2560" dirty="0">
                <a:latin typeface="Calibri"/>
                <a:cs typeface="Calibri"/>
              </a:rPr>
              <a:t>t</a:t>
            </a:r>
            <a:r>
              <a:rPr sz="3375" baseline="2560" dirty="0">
                <a:latin typeface="Calibri"/>
                <a:cs typeface="Calibri"/>
              </a:rPr>
              <a:t>o se</a:t>
            </a:r>
            <a:r>
              <a:rPr sz="3375" spc="-18" baseline="2560" dirty="0">
                <a:latin typeface="Calibri"/>
                <a:cs typeface="Calibri"/>
              </a:rPr>
              <a:t>c</a:t>
            </a:r>
            <a:r>
              <a:rPr sz="3375" baseline="2560" dirty="0">
                <a:latin typeface="Calibri"/>
                <a:cs typeface="Calibri"/>
              </a:rPr>
              <a:t>onds </a:t>
            </a:r>
            <a:endParaRPr sz="2250">
              <a:latin typeface="Calibri"/>
              <a:cs typeface="Calibri"/>
            </a:endParaRPr>
          </a:p>
          <a:p>
            <a:pPr marL="8929" marR="42860">
              <a:spcBef>
                <a:spcPts val="558"/>
              </a:spcBef>
            </a:pP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Band</a:t>
            </a:r>
            <a:r>
              <a:rPr sz="2250" b="1" spc="3" dirty="0">
                <a:solidFill>
                  <a:srgbClr val="011892"/>
                </a:solidFill>
                <a:latin typeface="Calibri"/>
                <a:cs typeface="Calibri"/>
              </a:rPr>
              <a:t>w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idth:</a:t>
            </a:r>
            <a:r>
              <a:rPr sz="2250" b="1" spc="6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1Kilobits</a:t>
            </a:r>
            <a:r>
              <a:rPr sz="2250" spc="-41" dirty="0">
                <a:latin typeface="Calibri"/>
                <a:cs typeface="Calibri"/>
              </a:rPr>
              <a:t>/</a:t>
            </a:r>
            <a:r>
              <a:rPr sz="2250" dirty="0">
                <a:latin typeface="Calibri"/>
                <a:cs typeface="Calibri"/>
              </a:rPr>
              <a:t>se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ond </a:t>
            </a:r>
            <a:r>
              <a:rPr sz="2250" spc="-20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o 100Gi</a:t>
            </a:r>
            <a:r>
              <a:rPr sz="2250" spc="-41" dirty="0">
                <a:latin typeface="Calibri"/>
                <a:cs typeface="Calibri"/>
              </a:rPr>
              <a:t>g</a:t>
            </a:r>
            <a:r>
              <a:rPr sz="2250" dirty="0">
                <a:latin typeface="Calibri"/>
                <a:cs typeface="Calibri"/>
              </a:rPr>
              <a:t>abits</a:t>
            </a:r>
            <a:r>
              <a:rPr sz="2250" spc="-41" dirty="0">
                <a:latin typeface="Calibri"/>
                <a:cs typeface="Calibri"/>
              </a:rPr>
              <a:t>/</a:t>
            </a:r>
            <a:r>
              <a:rPr sz="2250" dirty="0">
                <a:latin typeface="Calibri"/>
                <a:cs typeface="Calibri"/>
              </a:rPr>
              <a:t>se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ond </a:t>
            </a:r>
            <a:endParaRPr sz="2250">
              <a:latin typeface="Calibri"/>
              <a:cs typeface="Calibri"/>
            </a:endParaRPr>
          </a:p>
          <a:p>
            <a:pPr marL="8929" marR="42860">
              <a:spcBef>
                <a:spcPts val="558"/>
              </a:spcBef>
            </a:pPr>
            <a:r>
              <a:rPr sz="2250" b="1" spc="-41" dirty="0">
                <a:solidFill>
                  <a:srgbClr val="011892"/>
                </a:solidFill>
                <a:latin typeface="Calibri"/>
                <a:cs typeface="Calibri"/>
              </a:rPr>
              <a:t>P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ac</a:t>
            </a:r>
            <a:r>
              <a:rPr sz="2250" b="1" spc="-59" dirty="0">
                <a:solidFill>
                  <a:srgbClr val="011892"/>
                </a:solidFill>
                <a:latin typeface="Calibri"/>
                <a:cs typeface="Calibri"/>
              </a:rPr>
              <a:t>k</a:t>
            </a:r>
            <a:r>
              <a:rPr sz="2250" b="1" spc="-13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t Loss: </a:t>
            </a:r>
            <a:r>
              <a:rPr sz="2250" dirty="0">
                <a:latin typeface="Calibri"/>
                <a:cs typeface="Calibri"/>
              </a:rPr>
              <a:t>0-90% </a:t>
            </a:r>
            <a:endParaRPr sz="2250">
              <a:latin typeface="Calibri"/>
              <a:cs typeface="Calibri"/>
            </a:endParaRPr>
          </a:p>
          <a:p>
            <a:pPr marL="8929" marR="42860">
              <a:spcBef>
                <a:spcPts val="558"/>
              </a:spcBef>
            </a:pPr>
            <a:r>
              <a:rPr sz="2250" b="1" spc="-193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echnology: </a:t>
            </a:r>
            <a:r>
              <a:rPr sz="2250" dirty="0">
                <a:latin typeface="Calibri"/>
                <a:cs typeface="Calibri"/>
              </a:rPr>
              <a:t>Wi</a:t>
            </a:r>
            <a:r>
              <a:rPr sz="2250" spc="-27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eless, s</a:t>
            </a:r>
            <a:r>
              <a:rPr sz="2250" spc="-20" dirty="0">
                <a:latin typeface="Calibri"/>
                <a:cs typeface="Calibri"/>
              </a:rPr>
              <a:t>a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elli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e, o</a:t>
            </a:r>
            <a:r>
              <a:rPr sz="2250" spc="-10" dirty="0">
                <a:latin typeface="Calibri"/>
                <a:cs typeface="Calibri"/>
              </a:rPr>
              <a:t>p</a:t>
            </a:r>
            <a:r>
              <a:rPr sz="2250" dirty="0">
                <a:latin typeface="Calibri"/>
                <a:cs typeface="Calibri"/>
              </a:rPr>
              <a:t>ti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al, 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oppe</a:t>
            </a:r>
            <a:r>
              <a:rPr sz="2250" spc="-193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, … </a:t>
            </a:r>
            <a:endParaRPr sz="2250">
              <a:latin typeface="Calibri"/>
              <a:cs typeface="Calibri"/>
            </a:endParaRPr>
          </a:p>
          <a:p>
            <a:pPr marL="8929" marR="42860">
              <a:spcBef>
                <a:spcPts val="558"/>
              </a:spcBef>
            </a:pP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End ho</a:t>
            </a:r>
            <a:r>
              <a:rPr sz="2250" b="1" spc="-20" dirty="0">
                <a:solidFill>
                  <a:srgbClr val="011892"/>
                </a:solidFill>
                <a:latin typeface="Calibri"/>
                <a:cs typeface="Calibri"/>
              </a:rPr>
              <a:t>s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ts: </a:t>
            </a:r>
            <a:r>
              <a:rPr sz="2250" dirty="0">
                <a:latin typeface="Calibri"/>
                <a:cs typeface="Calibri"/>
              </a:rPr>
              <a:t>Senso</a:t>
            </a:r>
            <a:r>
              <a:rPr sz="2250" spc="-38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s, cell phones, 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ompu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</a:t>
            </a:r>
            <a:r>
              <a:rPr sz="2250" spc="-38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s, se</a:t>
            </a:r>
            <a:r>
              <a:rPr sz="2250" spc="20" dirty="0">
                <a:latin typeface="Calibri"/>
                <a:cs typeface="Calibri"/>
              </a:rPr>
              <a:t>r</a:t>
            </a:r>
            <a:r>
              <a:rPr sz="2250" spc="-20" dirty="0">
                <a:latin typeface="Calibri"/>
                <a:cs typeface="Calibri"/>
              </a:rPr>
              <a:t>v</a:t>
            </a:r>
            <a:r>
              <a:rPr sz="2250" dirty="0">
                <a:latin typeface="Calibri"/>
                <a:cs typeface="Calibri"/>
              </a:rPr>
              <a:t>e</a:t>
            </a:r>
            <a:r>
              <a:rPr sz="2250" spc="-38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s, d</a:t>
            </a:r>
            <a:r>
              <a:rPr sz="2250" spc="-20" dirty="0">
                <a:latin typeface="Calibri"/>
                <a:cs typeface="Calibri"/>
              </a:rPr>
              <a:t>a</a:t>
            </a:r>
            <a:r>
              <a:rPr sz="2250" spc="-27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ace</a:t>
            </a:r>
            <a:r>
              <a:rPr sz="2250" spc="-20" dirty="0">
                <a:latin typeface="Calibri"/>
                <a:cs typeface="Calibri"/>
              </a:rPr>
              <a:t>n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</a:t>
            </a:r>
            <a:r>
              <a:rPr sz="2250" spc="-38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s, … </a:t>
            </a:r>
            <a:endParaRPr sz="2250">
              <a:latin typeface="Calibri"/>
              <a:cs typeface="Calibri"/>
            </a:endParaRPr>
          </a:p>
          <a:p>
            <a:pPr marL="8929" marR="42860">
              <a:spcBef>
                <a:spcPts val="487"/>
              </a:spcBef>
            </a:pP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Appli</a:t>
            </a:r>
            <a:r>
              <a:rPr sz="2250" b="1" spc="-13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2250" b="1" spc="-20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tions: </a:t>
            </a:r>
            <a:r>
              <a:rPr sz="2250" b="1" spc="13" dirty="0">
                <a:latin typeface="Calibri"/>
                <a:cs typeface="Calibri"/>
              </a:rPr>
              <a:t>ww</a:t>
            </a:r>
            <a:r>
              <a:rPr sz="2250" b="1" spc="-165" dirty="0">
                <a:latin typeface="Calibri"/>
                <a:cs typeface="Calibri"/>
              </a:rPr>
              <a:t>w</a:t>
            </a:r>
            <a:r>
              <a:rPr sz="2250" b="1" dirty="0">
                <a:latin typeface="Calibri"/>
                <a:cs typeface="Calibri"/>
              </a:rPr>
              <a:t>, </a:t>
            </a:r>
            <a:r>
              <a:rPr sz="2250" spc="-20" dirty="0">
                <a:latin typeface="Calibri"/>
                <a:cs typeface="Calibri"/>
              </a:rPr>
              <a:t>v</a:t>
            </a:r>
            <a:r>
              <a:rPr sz="2250" dirty="0">
                <a:latin typeface="Calibri"/>
                <a:cs typeface="Calibri"/>
              </a:rPr>
              <a:t>oice, vide</a:t>
            </a:r>
            <a:r>
              <a:rPr sz="2250" spc="-41" dirty="0">
                <a:latin typeface="Calibri"/>
                <a:cs typeface="Calibri"/>
              </a:rPr>
              <a:t>o</a:t>
            </a:r>
            <a:r>
              <a:rPr sz="2250" dirty="0">
                <a:latin typeface="Calibri"/>
                <a:cs typeface="Calibri"/>
              </a:rPr>
              <a:t>, </a:t>
            </a:r>
            <a:r>
              <a:rPr sz="2250" spc="-41" dirty="0">
                <a:latin typeface="Calibri"/>
                <a:cs typeface="Calibri"/>
              </a:rPr>
              <a:t>g</a:t>
            </a:r>
            <a:r>
              <a:rPr sz="2250" dirty="0">
                <a:latin typeface="Calibri"/>
                <a:cs typeface="Calibri"/>
              </a:rPr>
              <a:t>amin</a:t>
            </a:r>
            <a:r>
              <a:rPr sz="2250" spc="24" dirty="0">
                <a:latin typeface="Calibri"/>
                <a:cs typeface="Calibri"/>
              </a:rPr>
              <a:t>g</a:t>
            </a:r>
            <a:r>
              <a:rPr sz="2250" dirty="0">
                <a:latin typeface="Calibri"/>
                <a:cs typeface="Calibri"/>
              </a:rPr>
              <a:t>, </a:t>
            </a:r>
            <a:r>
              <a:rPr sz="2250" spc="-27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emo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 medicine </a:t>
            </a:r>
            <a:endParaRPr sz="2250">
              <a:latin typeface="Calibri"/>
              <a:cs typeface="Calibri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b="1" spc="-115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ru</a:t>
            </a:r>
            <a:r>
              <a:rPr sz="2250" b="1" spc="-24" dirty="0">
                <a:solidFill>
                  <a:srgbClr val="011892"/>
                </a:solidFill>
                <a:latin typeface="Calibri"/>
                <a:cs typeface="Calibri"/>
              </a:rPr>
              <a:t>s</a:t>
            </a:r>
            <a:r>
              <a:rPr sz="2250" b="1" dirty="0">
                <a:solidFill>
                  <a:srgbClr val="011892"/>
                </a:solidFill>
                <a:latin typeface="Calibri"/>
                <a:cs typeface="Calibri"/>
              </a:rPr>
              <a:t>t models:</a:t>
            </a:r>
            <a:r>
              <a:rPr sz="2250" b="1" spc="-3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selfish (use</a:t>
            </a:r>
            <a:r>
              <a:rPr sz="2250" spc="-38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s), malicious (</a:t>
            </a:r>
            <a:r>
              <a:rPr sz="2250" spc="-20" dirty="0">
                <a:latin typeface="Calibri"/>
                <a:cs typeface="Calibri"/>
              </a:rPr>
              <a:t>a</a:t>
            </a:r>
            <a:r>
              <a:rPr sz="2250" spc="-31" dirty="0">
                <a:latin typeface="Calibri"/>
                <a:cs typeface="Calibri"/>
              </a:rPr>
              <a:t>t</a:t>
            </a:r>
            <a:r>
              <a:rPr sz="2250" spc="-27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ac</a:t>
            </a:r>
            <a:r>
              <a:rPr sz="2250" spc="-73" dirty="0">
                <a:latin typeface="Calibri"/>
                <a:cs typeface="Calibri"/>
              </a:rPr>
              <a:t>k</a:t>
            </a:r>
            <a:r>
              <a:rPr sz="2250" dirty="0">
                <a:latin typeface="Calibri"/>
                <a:cs typeface="Calibri"/>
              </a:rPr>
              <a:t>e</a:t>
            </a:r>
            <a:r>
              <a:rPr sz="2250" spc="-38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s), g</a:t>
            </a:r>
            <a:r>
              <a:rPr sz="2250" spc="-27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eedy (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ompanies), …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65102" y="4617006"/>
            <a:ext cx="5507426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solidFill>
                  <a:srgbClr val="011892"/>
                </a:solidFill>
                <a:latin typeface="Calibri"/>
                <a:cs typeface="Calibri"/>
              </a:rPr>
              <a:t>And </a:t>
            </a:r>
            <a:r>
              <a:rPr sz="3375" b="1" spc="-24" baseline="1706" dirty="0">
                <a:solidFill>
                  <a:srgbClr val="011892"/>
                </a:solidFill>
                <a:latin typeface="Calibri"/>
                <a:cs typeface="Calibri"/>
              </a:rPr>
              <a:t>y</a:t>
            </a:r>
            <a:r>
              <a:rPr sz="3375" b="1" spc="-13" baseline="1706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3375" b="1" baseline="1706" dirty="0">
                <a:solidFill>
                  <a:srgbClr val="011892"/>
                </a:solidFill>
                <a:latin typeface="Calibri"/>
                <a:cs typeface="Calibri"/>
              </a:rPr>
              <a:t>t, </a:t>
            </a:r>
            <a:r>
              <a:rPr sz="3375" b="1" spc="-10" baseline="1706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3375" b="1" spc="-20" baseline="1706" dirty="0">
                <a:solidFill>
                  <a:srgbClr val="011892"/>
                </a:solidFill>
                <a:latin typeface="Calibri"/>
                <a:cs typeface="Calibri"/>
              </a:rPr>
              <a:t>v</a:t>
            </a:r>
            <a:r>
              <a:rPr sz="3375" b="1" baseline="1706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3375" b="1" spc="10" baseline="1706" dirty="0">
                <a:solidFill>
                  <a:srgbClr val="011892"/>
                </a:solidFill>
                <a:latin typeface="Calibri"/>
                <a:cs typeface="Calibri"/>
              </a:rPr>
              <a:t>ry</a:t>
            </a:r>
            <a:r>
              <a:rPr sz="3375" b="1" baseline="1706" dirty="0">
                <a:solidFill>
                  <a:srgbClr val="011892"/>
                </a:solidFill>
                <a:latin typeface="Calibri"/>
                <a:cs typeface="Calibri"/>
              </a:rPr>
              <a:t>thing needs </a:t>
            </a:r>
            <a:r>
              <a:rPr sz="3375" b="1" spc="-20" baseline="1706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3375" b="1" baseline="1706" dirty="0">
                <a:solidFill>
                  <a:srgbClr val="011892"/>
                </a:solidFill>
                <a:latin typeface="Calibri"/>
                <a:cs typeface="Calibri"/>
              </a:rPr>
              <a:t>o </a:t>
            </a:r>
            <a:r>
              <a:rPr sz="3375" b="1" spc="-18" baseline="1706" dirty="0">
                <a:solidFill>
                  <a:srgbClr val="011892"/>
                </a:solidFill>
                <a:latin typeface="Calibri"/>
                <a:cs typeface="Calibri"/>
              </a:rPr>
              <a:t>w</a:t>
            </a:r>
            <a:r>
              <a:rPr sz="3375" b="1" baseline="1706" dirty="0">
                <a:solidFill>
                  <a:srgbClr val="011892"/>
                </a:solidFill>
                <a:latin typeface="Calibri"/>
                <a:cs typeface="Calibri"/>
              </a:rPr>
              <a:t>ork in </a:t>
            </a:r>
            <a:r>
              <a:rPr sz="3375" b="1" spc="-20" baseline="1706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3375" b="1" baseline="1706" dirty="0">
                <a:solidFill>
                  <a:srgbClr val="011892"/>
                </a:solidFill>
                <a:latin typeface="Calibri"/>
                <a:cs typeface="Calibri"/>
              </a:rPr>
              <a:t>andem!</a:t>
            </a:r>
            <a:endParaRPr sz="22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32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91890" y="83582"/>
            <a:ext cx="4815387" cy="357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812"/>
              </a:lnSpc>
              <a:spcBef>
                <a:spcPts val="141"/>
              </a:spcBef>
            </a:pPr>
            <a:r>
              <a:rPr sz="4008" b="1" spc="-38" baseline="2155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4008" b="1" spc="-18" baseline="2155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ap:</a:t>
            </a:r>
            <a:r>
              <a:rPr sz="4008" b="1" spc="3" baseline="2155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4008" b="1" spc="-53" baseline="2155" dirty="0">
                <a:solidFill>
                  <a:srgbClr val="011892"/>
                </a:solidFill>
                <a:latin typeface="Calibri"/>
                <a:cs typeface="Calibri"/>
              </a:rPr>
              <a:t>P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ac</a:t>
            </a:r>
            <a:r>
              <a:rPr sz="4008" b="1" spc="-73" baseline="2155" dirty="0">
                <a:solidFill>
                  <a:srgbClr val="011892"/>
                </a:solidFill>
                <a:latin typeface="Calibri"/>
                <a:cs typeface="Calibri"/>
              </a:rPr>
              <a:t>k</a:t>
            </a:r>
            <a:r>
              <a:rPr sz="4008" b="1" spc="-18" baseline="2155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t </a:t>
            </a:r>
            <a:r>
              <a:rPr sz="4008" b="1" spc="-13" baseline="2155" dirty="0">
                <a:solidFill>
                  <a:srgbClr val="011892"/>
                </a:solidFill>
                <a:latin typeface="Calibri"/>
                <a:cs typeface="Calibri"/>
              </a:rPr>
              <a:t>s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wi</a:t>
            </a:r>
            <a:r>
              <a:rPr sz="4008" b="1" spc="-35" baseline="2155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ching summa</a:t>
            </a:r>
            <a:r>
              <a:rPr sz="4008" b="1" spc="10" baseline="2155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y</a:t>
            </a:r>
            <a:endParaRPr sz="267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38313" y="723929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43695" y="723661"/>
            <a:ext cx="96062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="1" baseline="1706" dirty="0">
                <a:latin typeface="Calibri"/>
                <a:cs typeface="Calibri"/>
              </a:rPr>
              <a:t>Goods: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81250" y="1134695"/>
            <a:ext cx="160762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6633" y="1143357"/>
            <a:ext cx="6904157" cy="2393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3391">
              <a:lnSpc>
                <a:spcPts val="2429"/>
              </a:lnSpc>
            </a:pPr>
            <a:r>
              <a:rPr sz="3375" spc="-38" baseline="2560" dirty="0">
                <a:latin typeface="Calibri"/>
                <a:cs typeface="Calibri"/>
              </a:rPr>
              <a:t>E</a:t>
            </a:r>
            <a:r>
              <a:rPr sz="3375" baseline="2560" dirty="0">
                <a:latin typeface="Calibri"/>
                <a:cs typeface="Calibri"/>
              </a:rPr>
              <a:t>asier </a:t>
            </a:r>
            <a:r>
              <a:rPr sz="3375" spc="-20" baseline="2560" dirty="0">
                <a:latin typeface="Calibri"/>
                <a:cs typeface="Calibri"/>
              </a:rPr>
              <a:t>t</a:t>
            </a:r>
            <a:r>
              <a:rPr sz="3375" baseline="2560" dirty="0">
                <a:latin typeface="Calibri"/>
                <a:cs typeface="Calibri"/>
              </a:rPr>
              <a:t>o handle </a:t>
            </a:r>
            <a:r>
              <a:rPr sz="3375" spc="-45" baseline="2560" dirty="0">
                <a:latin typeface="Calibri"/>
                <a:cs typeface="Calibri"/>
              </a:rPr>
              <a:t>f</a:t>
            </a:r>
            <a:r>
              <a:rPr sz="3375" baseline="2560" dirty="0">
                <a:latin typeface="Calibri"/>
                <a:cs typeface="Calibri"/>
              </a:rPr>
              <a:t>ailu</a:t>
            </a:r>
            <a:r>
              <a:rPr sz="3375" spc="-27" baseline="2560" dirty="0">
                <a:latin typeface="Calibri"/>
                <a:cs typeface="Calibri"/>
              </a:rPr>
              <a:t>r</a:t>
            </a:r>
            <a:r>
              <a:rPr sz="3375" baseline="2560" dirty="0">
                <a:latin typeface="Calibri"/>
                <a:cs typeface="Calibri"/>
              </a:rPr>
              <a:t>es </a:t>
            </a:r>
            <a:endParaRPr sz="2250">
              <a:latin typeface="Calibri"/>
              <a:cs typeface="Calibri"/>
            </a:endParaRPr>
          </a:p>
          <a:p>
            <a:pPr marL="8929" marR="43391">
              <a:spcBef>
                <a:spcPts val="558"/>
              </a:spcBef>
            </a:pPr>
            <a:r>
              <a:rPr sz="2250" dirty="0">
                <a:latin typeface="Calibri"/>
                <a:cs typeface="Calibri"/>
              </a:rPr>
              <a:t>No </a:t>
            </a:r>
            <a:r>
              <a:rPr sz="2250" spc="-27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esou</a:t>
            </a:r>
            <a:r>
              <a:rPr sz="2250" spc="-31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ce underutili</a:t>
            </a:r>
            <a:r>
              <a:rPr sz="2250" spc="-38" dirty="0">
                <a:latin typeface="Calibri"/>
                <a:cs typeface="Calibri"/>
              </a:rPr>
              <a:t>z</a:t>
            </a:r>
            <a:r>
              <a:rPr sz="2250" spc="-20" dirty="0">
                <a:latin typeface="Calibri"/>
                <a:cs typeface="Calibri"/>
              </a:rPr>
              <a:t>a</a:t>
            </a:r>
            <a:r>
              <a:rPr sz="2250" dirty="0">
                <a:latin typeface="Calibri"/>
                <a:cs typeface="Calibri"/>
              </a:rPr>
              <a:t>tion </a:t>
            </a:r>
            <a:endParaRPr sz="2250">
              <a:latin typeface="Calibri"/>
              <a:cs typeface="Calibri"/>
            </a:endParaRPr>
          </a:p>
          <a:p>
            <a:pPr marL="8929" indent="437539">
              <a:lnSpc>
                <a:spcPts val="2746"/>
              </a:lnSpc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A sou</a:t>
            </a:r>
            <a:r>
              <a:rPr sz="2250" spc="-31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ce 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an send mo</a:t>
            </a:r>
            <a:r>
              <a:rPr sz="2250" spc="-27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e if othe</a:t>
            </a:r>
            <a:r>
              <a:rPr sz="2250" spc="-38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s don’t use </a:t>
            </a:r>
            <a:r>
              <a:rPr sz="2250" spc="-27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esou</a:t>
            </a:r>
            <a:r>
              <a:rPr sz="2250" spc="-31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ces No bloc</a:t>
            </a:r>
            <a:r>
              <a:rPr sz="2250" spc="-73" dirty="0">
                <a:latin typeface="Calibri"/>
                <a:cs typeface="Calibri"/>
              </a:rPr>
              <a:t>k</a:t>
            </a:r>
            <a:r>
              <a:rPr sz="2250" dirty="0">
                <a:latin typeface="Calibri"/>
                <a:cs typeface="Calibri"/>
              </a:rPr>
              <a:t>ed 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onnection p</a:t>
            </a:r>
            <a:r>
              <a:rPr sz="2250" spc="-35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oblem </a:t>
            </a:r>
            <a:endParaRPr sz="2250">
              <a:latin typeface="Calibri"/>
              <a:cs typeface="Calibri"/>
            </a:endParaRPr>
          </a:p>
          <a:p>
            <a:pPr marL="8929" marR="43391">
              <a:lnSpc>
                <a:spcPts val="2675"/>
              </a:lnSpc>
              <a:spcBef>
                <a:spcPts val="557"/>
              </a:spcBef>
            </a:pPr>
            <a:r>
              <a:rPr sz="3375" baseline="1706" dirty="0">
                <a:latin typeface="Calibri"/>
                <a:cs typeface="Calibri"/>
              </a:rPr>
              <a:t>No pe</a:t>
            </a:r>
            <a:r>
              <a:rPr sz="3375" spc="-66" baseline="1706" dirty="0">
                <a:latin typeface="Calibri"/>
                <a:cs typeface="Calibri"/>
              </a:rPr>
              <a:t>r</a:t>
            </a:r>
            <a:r>
              <a:rPr sz="3375" baseline="1706" dirty="0">
                <a:latin typeface="Calibri"/>
                <a:cs typeface="Calibri"/>
              </a:rPr>
              <a:t>-</a:t>
            </a:r>
            <a:r>
              <a:rPr sz="3375" spc="-18" baseline="1706" dirty="0">
                <a:latin typeface="Calibri"/>
                <a:cs typeface="Calibri"/>
              </a:rPr>
              <a:t>c</a:t>
            </a:r>
            <a:r>
              <a:rPr sz="3375" baseline="1706" dirty="0">
                <a:latin typeface="Calibri"/>
                <a:cs typeface="Calibri"/>
              </a:rPr>
              <a:t>onnection </a:t>
            </a:r>
            <a:r>
              <a:rPr sz="3375" spc="-24" baseline="1706" dirty="0">
                <a:latin typeface="Calibri"/>
                <a:cs typeface="Calibri"/>
              </a:rPr>
              <a:t>s</a:t>
            </a:r>
            <a:r>
              <a:rPr sz="3375" spc="-27" baseline="1706" dirty="0">
                <a:latin typeface="Calibri"/>
                <a:cs typeface="Calibri"/>
              </a:rPr>
              <a:t>t</a:t>
            </a:r>
            <a:r>
              <a:rPr sz="3375" spc="-20" baseline="1706" dirty="0">
                <a:latin typeface="Calibri"/>
                <a:cs typeface="Calibri"/>
              </a:rPr>
              <a:t>a</a:t>
            </a:r>
            <a:r>
              <a:rPr sz="3375" spc="-24" baseline="1706" dirty="0">
                <a:latin typeface="Calibri"/>
                <a:cs typeface="Calibri"/>
              </a:rPr>
              <a:t>t</a:t>
            </a:r>
            <a:r>
              <a:rPr sz="3375" baseline="1706" dirty="0">
                <a:latin typeface="Calibri"/>
                <a:cs typeface="Calibri"/>
              </a:rPr>
              <a:t>e </a:t>
            </a:r>
            <a:endParaRPr sz="2250">
              <a:latin typeface="Calibri"/>
              <a:cs typeface="Calibri"/>
            </a:endParaRPr>
          </a:p>
          <a:p>
            <a:pPr marL="8929" marR="43391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Calibri"/>
                <a:cs typeface="Calibri"/>
              </a:rPr>
              <a:t>No s</a:t>
            </a:r>
            <a:r>
              <a:rPr sz="2250" spc="-10" dirty="0">
                <a:latin typeface="Calibri"/>
                <a:cs typeface="Calibri"/>
              </a:rPr>
              <a:t>e</a:t>
            </a:r>
            <a:r>
              <a:rPr sz="2250" spc="-70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-up 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o</a:t>
            </a:r>
            <a:r>
              <a:rPr sz="2250" spc="-24" dirty="0">
                <a:latin typeface="Calibri"/>
                <a:cs typeface="Calibri"/>
              </a:rPr>
              <a:t>s</a:t>
            </a:r>
            <a:r>
              <a:rPr sz="2250" dirty="0">
                <a:latin typeface="Calibri"/>
                <a:cs typeface="Calibri"/>
              </a:rPr>
              <a:t>t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81250" y="2393781"/>
            <a:ext cx="160762" cy="1134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647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8313" y="3751093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3695" y="3759756"/>
            <a:ext cx="1787936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="1" baseline="1706" dirty="0">
                <a:latin typeface="Calibri"/>
                <a:cs typeface="Calibri"/>
              </a:rPr>
              <a:t>No</a:t>
            </a:r>
            <a:r>
              <a:rPr sz="3375" b="1" spc="-53" baseline="1706" dirty="0">
                <a:latin typeface="Calibri"/>
                <a:cs typeface="Calibri"/>
              </a:rPr>
              <a:t>t</a:t>
            </a:r>
            <a:r>
              <a:rPr sz="3375" b="1" baseline="1706" dirty="0">
                <a:latin typeface="Calibri"/>
                <a:cs typeface="Calibri"/>
              </a:rPr>
              <a:t>-so</a:t>
            </a:r>
            <a:r>
              <a:rPr sz="3375" b="1" spc="3" baseline="1706" dirty="0">
                <a:latin typeface="Calibri"/>
                <a:cs typeface="Calibri"/>
              </a:rPr>
              <a:t>-</a:t>
            </a:r>
            <a:r>
              <a:rPr sz="3375" b="1" spc="-20" baseline="1706" dirty="0">
                <a:latin typeface="Calibri"/>
                <a:cs typeface="Calibri"/>
              </a:rPr>
              <a:t>g</a:t>
            </a:r>
            <a:r>
              <a:rPr sz="3375" b="1" baseline="1706" dirty="0">
                <a:latin typeface="Calibri"/>
                <a:cs typeface="Calibri"/>
              </a:rPr>
              <a:t>oods: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1250" y="4170788"/>
            <a:ext cx="160762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6633" y="4170522"/>
            <a:ext cx="3336867" cy="723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sz="3375" baseline="2560" dirty="0">
                <a:latin typeface="Calibri"/>
                <a:cs typeface="Calibri"/>
              </a:rPr>
              <a:t>Unp</a:t>
            </a:r>
            <a:r>
              <a:rPr sz="3375" spc="-27" baseline="2560" dirty="0">
                <a:latin typeface="Calibri"/>
                <a:cs typeface="Calibri"/>
              </a:rPr>
              <a:t>r</a:t>
            </a:r>
            <a:r>
              <a:rPr sz="3375" baseline="2560" dirty="0">
                <a:latin typeface="Calibri"/>
                <a:cs typeface="Calibri"/>
              </a:rPr>
              <a:t>edic</a:t>
            </a:r>
            <a:r>
              <a:rPr sz="3375" spc="-27" baseline="2560" dirty="0">
                <a:latin typeface="Calibri"/>
                <a:cs typeface="Calibri"/>
              </a:rPr>
              <a:t>t</a:t>
            </a:r>
            <a:r>
              <a:rPr sz="3375" baseline="2560" dirty="0">
                <a:latin typeface="Calibri"/>
                <a:cs typeface="Calibri"/>
              </a:rPr>
              <a:t>able per</a:t>
            </a:r>
            <a:r>
              <a:rPr sz="3375" spc="-45" baseline="2560" dirty="0">
                <a:latin typeface="Calibri"/>
                <a:cs typeface="Calibri"/>
              </a:rPr>
              <a:t>f</a:t>
            </a:r>
            <a:r>
              <a:rPr sz="3375" baseline="2560" dirty="0">
                <a:latin typeface="Calibri"/>
                <a:cs typeface="Calibri"/>
              </a:rPr>
              <a:t>ormance </a:t>
            </a:r>
            <a:endParaRPr sz="2250">
              <a:latin typeface="Calibri"/>
              <a:cs typeface="Calibri"/>
            </a:endParaRPr>
          </a:p>
          <a:p>
            <a:pPr marL="8929" marR="42861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Calibri"/>
                <a:cs typeface="Calibri"/>
              </a:rPr>
              <a:t>High l</a:t>
            </a:r>
            <a:r>
              <a:rPr sz="2250" spc="-20" dirty="0">
                <a:latin typeface="Calibri"/>
                <a:cs typeface="Calibri"/>
              </a:rPr>
              <a:t>a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ency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381250" y="5001250"/>
            <a:ext cx="3070838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  <a:spcBef>
                <a:spcPts val="122"/>
              </a:spcBef>
            </a:pPr>
            <a:r>
              <a:rPr sz="3375" baseline="1811" dirty="0">
                <a:latin typeface="Arial"/>
                <a:cs typeface="Arial"/>
              </a:rPr>
              <a:t>•</a:t>
            </a:r>
            <a:r>
              <a:rPr sz="3375" spc="207" baseline="1811" dirty="0">
                <a:latin typeface="Arial"/>
                <a:cs typeface="Arial"/>
              </a:rPr>
              <a:t> </a:t>
            </a:r>
            <a:r>
              <a:rPr sz="3375" spc="-49" baseline="1706" dirty="0">
                <a:latin typeface="Calibri"/>
                <a:cs typeface="Calibri"/>
              </a:rPr>
              <a:t>P</a:t>
            </a:r>
            <a:r>
              <a:rPr sz="3375" baseline="1706" dirty="0">
                <a:latin typeface="Calibri"/>
                <a:cs typeface="Calibri"/>
              </a:rPr>
              <a:t>ac</a:t>
            </a:r>
            <a:r>
              <a:rPr sz="3375" spc="-73" baseline="1706" dirty="0">
                <a:latin typeface="Calibri"/>
                <a:cs typeface="Calibri"/>
              </a:rPr>
              <a:t>k</a:t>
            </a:r>
            <a:r>
              <a:rPr sz="3375" spc="-10" baseline="1706" dirty="0">
                <a:latin typeface="Calibri"/>
                <a:cs typeface="Calibri"/>
              </a:rPr>
              <a:t>e</a:t>
            </a:r>
            <a:r>
              <a:rPr sz="3375" baseline="1706" dirty="0">
                <a:latin typeface="Calibri"/>
                <a:cs typeface="Calibri"/>
              </a:rPr>
              <a:t>t header </a:t>
            </a:r>
            <a:r>
              <a:rPr sz="3375" spc="-10" baseline="1706" dirty="0">
                <a:latin typeface="Calibri"/>
                <a:cs typeface="Calibri"/>
              </a:rPr>
              <a:t>o</a:t>
            </a:r>
            <a:r>
              <a:rPr sz="3375" spc="-20" baseline="1706" dirty="0">
                <a:latin typeface="Calibri"/>
                <a:cs typeface="Calibri"/>
              </a:rPr>
              <a:t>v</a:t>
            </a:r>
            <a:r>
              <a:rPr sz="3375" baseline="1706" dirty="0">
                <a:latin typeface="Calibri"/>
                <a:cs typeface="Calibri"/>
              </a:rPr>
              <a:t>erhead</a:t>
            </a:r>
            <a:endParaRPr sz="22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44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747243" y="83582"/>
            <a:ext cx="7429129" cy="357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812"/>
              </a:lnSpc>
              <a:spcBef>
                <a:spcPts val="141"/>
              </a:spcBef>
            </a:pPr>
            <a:r>
              <a:rPr sz="4008" b="1" spc="-38" baseline="2155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4008" b="1" spc="-18" baseline="2155" dirty="0">
                <a:solidFill>
                  <a:srgbClr val="011892"/>
                </a:solidFill>
                <a:latin typeface="Calibri"/>
                <a:cs typeface="Calibri"/>
              </a:rPr>
              <a:t>c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ap:</a:t>
            </a:r>
            <a:r>
              <a:rPr sz="4008" b="1" spc="3" baseline="2155" dirty="0">
                <a:solidFill>
                  <a:srgbClr val="011892"/>
                </a:solidFill>
                <a:latin typeface="Calibri"/>
                <a:cs typeface="Calibri"/>
              </a:rPr>
              <a:t> 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Deep di</a:t>
            </a:r>
            <a:r>
              <a:rPr sz="4008" b="1" spc="-24" baseline="2155" dirty="0">
                <a:solidFill>
                  <a:srgbClr val="011892"/>
                </a:solidFill>
                <a:latin typeface="Calibri"/>
                <a:cs typeface="Calibri"/>
              </a:rPr>
              <a:t>v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e i</a:t>
            </a:r>
            <a:r>
              <a:rPr sz="4008" b="1" spc="-24" baseline="2155" dirty="0">
                <a:solidFill>
                  <a:srgbClr val="011892"/>
                </a:solidFill>
                <a:latin typeface="Calibri"/>
                <a:cs typeface="Calibri"/>
              </a:rPr>
              <a:t>nt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o one link: pac</a:t>
            </a:r>
            <a:r>
              <a:rPr sz="4008" b="1" spc="-73" baseline="2155" dirty="0">
                <a:solidFill>
                  <a:srgbClr val="011892"/>
                </a:solidFill>
                <a:latin typeface="Calibri"/>
                <a:cs typeface="Calibri"/>
              </a:rPr>
              <a:t>k</a:t>
            </a:r>
            <a:r>
              <a:rPr sz="4008" b="1" spc="-18" baseline="2155" dirty="0">
                <a:solidFill>
                  <a:srgbClr val="011892"/>
                </a:solidFill>
                <a:latin typeface="Calibri"/>
                <a:cs typeface="Calibri"/>
              </a:rPr>
              <a:t>e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t del</a:t>
            </a:r>
            <a:r>
              <a:rPr sz="4008" b="1" spc="-49" baseline="2155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y/l</a:t>
            </a:r>
            <a:r>
              <a:rPr sz="4008" b="1" spc="-24" baseline="2155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4008" b="1" spc="-31" baseline="2155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4008" b="1" baseline="2155" dirty="0">
                <a:solidFill>
                  <a:srgbClr val="011892"/>
                </a:solidFill>
                <a:latin typeface="Calibri"/>
                <a:cs typeface="Calibri"/>
              </a:rPr>
              <a:t>ency</a:t>
            </a:r>
            <a:endParaRPr sz="2672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5805" y="786437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81188" y="795099"/>
            <a:ext cx="3316300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="1" baseline="1706" dirty="0">
                <a:latin typeface="Calibri"/>
                <a:cs typeface="Calibri"/>
              </a:rPr>
              <a:t>Consi</a:t>
            </a:r>
            <a:r>
              <a:rPr sz="3375" b="1" spc="-24" baseline="1706" dirty="0">
                <a:latin typeface="Calibri"/>
                <a:cs typeface="Calibri"/>
              </a:rPr>
              <a:t>s</a:t>
            </a:r>
            <a:r>
              <a:rPr sz="3375" b="1" baseline="1706" dirty="0">
                <a:latin typeface="Calibri"/>
                <a:cs typeface="Calibri"/>
              </a:rPr>
              <a:t>ts of six </a:t>
            </a:r>
            <a:r>
              <a:rPr sz="3375" b="1" spc="-13" baseline="1706" dirty="0">
                <a:latin typeface="Calibri"/>
                <a:cs typeface="Calibri"/>
              </a:rPr>
              <a:t>c</a:t>
            </a:r>
            <a:r>
              <a:rPr sz="3375" b="1" baseline="1706" dirty="0">
                <a:latin typeface="Calibri"/>
                <a:cs typeface="Calibri"/>
              </a:rPr>
              <a:t>om</a:t>
            </a:r>
            <a:r>
              <a:rPr sz="3375" b="1" spc="-3" baseline="1706" dirty="0">
                <a:latin typeface="Calibri"/>
                <a:cs typeface="Calibri"/>
              </a:rPr>
              <a:t>p</a:t>
            </a:r>
            <a:r>
              <a:rPr sz="3375" b="1" baseline="1706" dirty="0">
                <a:latin typeface="Calibri"/>
                <a:cs typeface="Calibri"/>
              </a:rPr>
              <a:t>one</a:t>
            </a:r>
            <a:r>
              <a:rPr sz="3375" b="1" spc="-20" baseline="1706" dirty="0">
                <a:latin typeface="Calibri"/>
                <a:cs typeface="Calibri"/>
              </a:rPr>
              <a:t>n</a:t>
            </a:r>
            <a:r>
              <a:rPr sz="3375" b="1" baseline="1706" dirty="0">
                <a:latin typeface="Calibri"/>
                <a:cs typeface="Calibri"/>
              </a:rPr>
              <a:t>ts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18742" y="1206132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4125" y="1214794"/>
            <a:ext cx="4108277" cy="38576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solidFill>
                  <a:srgbClr val="011892"/>
                </a:solidFill>
                <a:latin typeface="Calibri"/>
                <a:cs typeface="Calibri"/>
              </a:rPr>
              <a:t>Link p</a:t>
            </a:r>
            <a:r>
              <a:rPr sz="3375" spc="-35" baseline="2560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3375" baseline="2560" dirty="0">
                <a:solidFill>
                  <a:srgbClr val="011892"/>
                </a:solidFill>
                <a:latin typeface="Calibri"/>
                <a:cs typeface="Calibri"/>
              </a:rPr>
              <a:t>operties: </a:t>
            </a:r>
            <a:endParaRPr sz="2250">
              <a:latin typeface="Calibri"/>
              <a:cs typeface="Calibri"/>
            </a:endParaRPr>
          </a:p>
          <a:p>
            <a:pPr marL="446469" marR="42860"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sz="2250" spc="-136" dirty="0">
                <a:latin typeface="Calibri"/>
                <a:cs typeface="Calibri"/>
              </a:rPr>
              <a:t>T</a:t>
            </a:r>
            <a:r>
              <a:rPr sz="2250" spc="-45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ansmission del</a:t>
            </a:r>
            <a:r>
              <a:rPr sz="2250" spc="-41" dirty="0">
                <a:latin typeface="Calibri"/>
                <a:cs typeface="Calibri"/>
              </a:rPr>
              <a:t>a</a:t>
            </a:r>
            <a:r>
              <a:rPr sz="2250" dirty="0">
                <a:latin typeface="Calibri"/>
                <a:cs typeface="Calibri"/>
              </a:rPr>
              <a:t>y  </a:t>
            </a:r>
            <a:endParaRPr sz="2250">
              <a:latin typeface="Calibri"/>
              <a:cs typeface="Calibri"/>
            </a:endParaRPr>
          </a:p>
          <a:p>
            <a:pPr marL="8929" marR="1250210" indent="437539">
              <a:lnSpc>
                <a:spcPts val="2746"/>
              </a:lnSpc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P</a:t>
            </a:r>
            <a:r>
              <a:rPr sz="2250" spc="-35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opa</a:t>
            </a:r>
            <a:r>
              <a:rPr sz="2250" spc="-41" dirty="0">
                <a:latin typeface="Calibri"/>
                <a:cs typeface="Calibri"/>
              </a:rPr>
              <a:t>g</a:t>
            </a:r>
            <a:r>
              <a:rPr sz="2250" spc="-20" dirty="0">
                <a:latin typeface="Calibri"/>
                <a:cs typeface="Calibri"/>
              </a:rPr>
              <a:t>a</a:t>
            </a:r>
            <a:r>
              <a:rPr sz="2250" dirty="0">
                <a:latin typeface="Calibri"/>
                <a:cs typeface="Calibri"/>
              </a:rPr>
              <a:t>tion del</a:t>
            </a:r>
            <a:r>
              <a:rPr sz="2250" spc="-41" dirty="0">
                <a:latin typeface="Calibri"/>
                <a:cs typeface="Calibri"/>
              </a:rPr>
              <a:t>a</a:t>
            </a:r>
            <a:r>
              <a:rPr sz="2250" dirty="0">
                <a:latin typeface="Calibri"/>
                <a:cs typeface="Calibri"/>
              </a:rPr>
              <a:t>y </a:t>
            </a:r>
            <a:r>
              <a:rPr sz="2250" dirty="0">
                <a:solidFill>
                  <a:srgbClr val="011892"/>
                </a:solidFill>
                <a:latin typeface="Calibri"/>
                <a:cs typeface="Calibri"/>
              </a:rPr>
              <a:t>OS i</a:t>
            </a:r>
            <a:r>
              <a:rPr sz="2250" spc="-2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2250" spc="-24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2250" dirty="0">
                <a:solidFill>
                  <a:srgbClr val="011892"/>
                </a:solidFill>
                <a:latin typeface="Calibri"/>
                <a:cs typeface="Calibri"/>
              </a:rPr>
              <a:t>ernals: </a:t>
            </a:r>
            <a:endParaRPr sz="2250">
              <a:latin typeface="Calibri"/>
              <a:cs typeface="Calibri"/>
            </a:endParaRPr>
          </a:p>
          <a:p>
            <a:pPr marL="446469" marR="42860">
              <a:lnSpc>
                <a:spcPts val="1972"/>
              </a:lnSpc>
              <a:spcBef>
                <a:spcPts val="1332"/>
              </a:spcBef>
            </a:pPr>
            <a:r>
              <a:rPr sz="3375" baseline="5435" dirty="0">
                <a:latin typeface="Arial"/>
                <a:cs typeface="Arial"/>
              </a:rPr>
              <a:t>•</a:t>
            </a:r>
            <a:r>
              <a:rPr sz="3375" spc="207" baseline="5435" dirty="0">
                <a:latin typeface="Arial"/>
                <a:cs typeface="Arial"/>
              </a:rPr>
              <a:t> </a:t>
            </a:r>
            <a:r>
              <a:rPr sz="3375" baseline="5120" dirty="0">
                <a:latin typeface="Calibri"/>
                <a:cs typeface="Calibri"/>
              </a:rPr>
              <a:t>P</a:t>
            </a:r>
            <a:r>
              <a:rPr sz="3375" spc="-35" baseline="5120" dirty="0">
                <a:latin typeface="Calibri"/>
                <a:cs typeface="Calibri"/>
              </a:rPr>
              <a:t>r</a:t>
            </a:r>
            <a:r>
              <a:rPr sz="3375" baseline="5120" dirty="0">
                <a:latin typeface="Calibri"/>
                <a:cs typeface="Calibri"/>
              </a:rPr>
              <a:t>oce</a:t>
            </a:r>
            <a:r>
              <a:rPr sz="3375" spc="3" baseline="5120" dirty="0">
                <a:latin typeface="Calibri"/>
                <a:cs typeface="Calibri"/>
              </a:rPr>
              <a:t>s</a:t>
            </a:r>
            <a:r>
              <a:rPr sz="3375" baseline="5120" dirty="0">
                <a:latin typeface="Calibri"/>
                <a:cs typeface="Calibri"/>
              </a:rPr>
              <a:t>sing</a:t>
            </a:r>
            <a:r>
              <a:rPr sz="3375" spc="3" baseline="5120" dirty="0">
                <a:latin typeface="Calibri"/>
                <a:cs typeface="Calibri"/>
              </a:rPr>
              <a:t> </a:t>
            </a:r>
            <a:r>
              <a:rPr sz="3375" baseline="5120" dirty="0">
                <a:latin typeface="Calibri"/>
                <a:cs typeface="Calibri"/>
              </a:rPr>
              <a:t>del</a:t>
            </a:r>
            <a:r>
              <a:rPr sz="3375" spc="-41" baseline="5120" dirty="0">
                <a:latin typeface="Calibri"/>
                <a:cs typeface="Calibri"/>
              </a:rPr>
              <a:t>a</a:t>
            </a:r>
            <a:r>
              <a:rPr sz="3375" baseline="5120" dirty="0">
                <a:latin typeface="Calibri"/>
                <a:cs typeface="Calibri"/>
              </a:rPr>
              <a:t>y </a:t>
            </a:r>
            <a:endParaRPr sz="2250">
              <a:latin typeface="Calibri"/>
              <a:cs typeface="Calibri"/>
            </a:endParaRPr>
          </a:p>
          <a:p>
            <a:pPr marL="446469" marR="42860"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Que</a:t>
            </a:r>
            <a:r>
              <a:rPr sz="2250" spc="3" dirty="0">
                <a:latin typeface="Calibri"/>
                <a:cs typeface="Calibri"/>
              </a:rPr>
              <a:t>u</a:t>
            </a:r>
            <a:r>
              <a:rPr sz="2250" dirty="0">
                <a:latin typeface="Calibri"/>
                <a:cs typeface="Calibri"/>
              </a:rPr>
              <a:t>e</a:t>
            </a:r>
            <a:r>
              <a:rPr sz="2250" spc="3" dirty="0">
                <a:latin typeface="Calibri"/>
                <a:cs typeface="Calibri"/>
              </a:rPr>
              <a:t>i</a:t>
            </a:r>
            <a:r>
              <a:rPr sz="2250" dirty="0">
                <a:latin typeface="Calibri"/>
                <a:cs typeface="Calibri"/>
              </a:rPr>
              <a:t>ng de</a:t>
            </a:r>
            <a:r>
              <a:rPr sz="2250" spc="3" dirty="0">
                <a:latin typeface="Calibri"/>
                <a:cs typeface="Calibri"/>
              </a:rPr>
              <a:t>l</a:t>
            </a:r>
            <a:r>
              <a:rPr sz="2250" spc="-41" dirty="0">
                <a:latin typeface="Calibri"/>
                <a:cs typeface="Calibri"/>
              </a:rPr>
              <a:t>a</a:t>
            </a:r>
            <a:r>
              <a:rPr sz="2250" dirty="0">
                <a:latin typeface="Calibri"/>
                <a:cs typeface="Calibri"/>
              </a:rPr>
              <a:t>y </a:t>
            </a:r>
            <a:endParaRPr sz="2250">
              <a:latin typeface="Calibri"/>
              <a:cs typeface="Calibri"/>
            </a:endParaRPr>
          </a:p>
          <a:p>
            <a:pPr marL="8929">
              <a:spcBef>
                <a:spcPts val="1331"/>
              </a:spcBef>
            </a:pPr>
            <a:r>
              <a:rPr sz="2250" spc="-136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2250" spc="-45" dirty="0">
                <a:solidFill>
                  <a:srgbClr val="011892"/>
                </a:solidFill>
                <a:latin typeface="Calibri"/>
                <a:cs typeface="Calibri"/>
              </a:rPr>
              <a:t>r</a:t>
            </a:r>
            <a:r>
              <a:rPr sz="2250" spc="-13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2250" spc="-20" dirty="0">
                <a:solidFill>
                  <a:srgbClr val="011892"/>
                </a:solidFill>
                <a:latin typeface="Calibri"/>
                <a:cs typeface="Calibri"/>
              </a:rPr>
              <a:t>f</a:t>
            </a:r>
            <a:r>
              <a:rPr sz="2250" dirty="0">
                <a:solidFill>
                  <a:srgbClr val="011892"/>
                </a:solidFill>
                <a:latin typeface="Calibri"/>
                <a:cs typeface="Calibri"/>
              </a:rPr>
              <a:t>fic m</a:t>
            </a:r>
            <a:r>
              <a:rPr sz="2250" spc="-20" dirty="0">
                <a:solidFill>
                  <a:srgbClr val="011892"/>
                </a:solidFill>
                <a:latin typeface="Calibri"/>
                <a:cs typeface="Calibri"/>
              </a:rPr>
              <a:t>a</a:t>
            </a:r>
            <a:r>
              <a:rPr sz="2250" dirty="0">
                <a:solidFill>
                  <a:srgbClr val="011892"/>
                </a:solidFill>
                <a:latin typeface="Calibri"/>
                <a:cs typeface="Calibri"/>
              </a:rPr>
              <a:t>trix and </a:t>
            </a:r>
            <a:r>
              <a:rPr sz="2250" spc="-10" dirty="0">
                <a:solidFill>
                  <a:srgbClr val="011892"/>
                </a:solidFill>
                <a:latin typeface="Calibri"/>
                <a:cs typeface="Calibri"/>
              </a:rPr>
              <a:t>s</a:t>
            </a:r>
            <a:r>
              <a:rPr sz="2250" dirty="0">
                <a:solidFill>
                  <a:srgbClr val="011892"/>
                </a:solidFill>
                <a:latin typeface="Calibri"/>
                <a:cs typeface="Calibri"/>
              </a:rPr>
              <a:t>wi</a:t>
            </a:r>
            <a:r>
              <a:rPr sz="2250" spc="-27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2250" dirty="0">
                <a:solidFill>
                  <a:srgbClr val="011892"/>
                </a:solidFill>
                <a:latin typeface="Calibri"/>
                <a:cs typeface="Calibri"/>
              </a:rPr>
              <a:t>ch i</a:t>
            </a:r>
            <a:r>
              <a:rPr sz="2250" spc="-20" dirty="0">
                <a:solidFill>
                  <a:srgbClr val="011892"/>
                </a:solidFill>
                <a:latin typeface="Calibri"/>
                <a:cs typeface="Calibri"/>
              </a:rPr>
              <a:t>n</a:t>
            </a:r>
            <a:r>
              <a:rPr sz="2250" spc="-24" dirty="0">
                <a:solidFill>
                  <a:srgbClr val="011892"/>
                </a:solidFill>
                <a:latin typeface="Calibri"/>
                <a:cs typeface="Calibri"/>
              </a:rPr>
              <a:t>t</a:t>
            </a:r>
            <a:r>
              <a:rPr sz="2250" dirty="0">
                <a:solidFill>
                  <a:srgbClr val="011892"/>
                </a:solidFill>
                <a:latin typeface="Calibri"/>
                <a:cs typeface="Calibri"/>
              </a:rPr>
              <a:t>ernals: </a:t>
            </a:r>
            <a:endParaRPr sz="2250">
              <a:latin typeface="Calibri"/>
              <a:cs typeface="Calibri"/>
            </a:endParaRPr>
          </a:p>
          <a:p>
            <a:pPr marL="446469" marR="42860"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P</a:t>
            </a:r>
            <a:r>
              <a:rPr sz="2250" spc="-35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oce</a:t>
            </a:r>
            <a:r>
              <a:rPr sz="2250" spc="3" dirty="0">
                <a:latin typeface="Calibri"/>
                <a:cs typeface="Calibri"/>
              </a:rPr>
              <a:t>s</a:t>
            </a:r>
            <a:r>
              <a:rPr sz="2250" dirty="0">
                <a:latin typeface="Calibri"/>
                <a:cs typeface="Calibri"/>
              </a:rPr>
              <a:t>sing</a:t>
            </a:r>
            <a:r>
              <a:rPr sz="2250" spc="3" dirty="0">
                <a:latin typeface="Calibri"/>
                <a:cs typeface="Calibri"/>
              </a:rPr>
              <a:t> </a:t>
            </a:r>
            <a:r>
              <a:rPr sz="2250" dirty="0">
                <a:latin typeface="Calibri"/>
                <a:cs typeface="Calibri"/>
              </a:rPr>
              <a:t>del</a:t>
            </a:r>
            <a:r>
              <a:rPr sz="2250" spc="-41" dirty="0">
                <a:latin typeface="Calibri"/>
                <a:cs typeface="Calibri"/>
              </a:rPr>
              <a:t>a</a:t>
            </a:r>
            <a:r>
              <a:rPr sz="2250" dirty="0">
                <a:latin typeface="Calibri"/>
                <a:cs typeface="Calibri"/>
              </a:rPr>
              <a:t>y </a:t>
            </a:r>
            <a:endParaRPr sz="2250">
              <a:latin typeface="Calibri"/>
              <a:cs typeface="Calibri"/>
            </a:endParaRPr>
          </a:p>
          <a:p>
            <a:pPr marL="44646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r>
              <a:rPr sz="2250" spc="207" dirty="0">
                <a:latin typeface="Arial"/>
                <a:cs typeface="Arial"/>
              </a:rPr>
              <a:t> </a:t>
            </a:r>
            <a:r>
              <a:rPr sz="2250" dirty="0">
                <a:latin typeface="Calibri"/>
                <a:cs typeface="Calibri"/>
              </a:rPr>
              <a:t>Que</a:t>
            </a:r>
            <a:r>
              <a:rPr sz="2250" spc="3" dirty="0">
                <a:latin typeface="Calibri"/>
                <a:cs typeface="Calibri"/>
              </a:rPr>
              <a:t>u</a:t>
            </a:r>
            <a:r>
              <a:rPr sz="2250" dirty="0">
                <a:latin typeface="Calibri"/>
                <a:cs typeface="Calibri"/>
              </a:rPr>
              <a:t>e</a:t>
            </a:r>
            <a:r>
              <a:rPr sz="2250" spc="3" dirty="0">
                <a:latin typeface="Calibri"/>
                <a:cs typeface="Calibri"/>
              </a:rPr>
              <a:t>i</a:t>
            </a:r>
            <a:r>
              <a:rPr sz="2250" dirty="0">
                <a:latin typeface="Calibri"/>
                <a:cs typeface="Calibri"/>
              </a:rPr>
              <a:t>ng de</a:t>
            </a:r>
            <a:r>
              <a:rPr sz="2250" spc="3" dirty="0">
                <a:latin typeface="Calibri"/>
                <a:cs typeface="Calibri"/>
              </a:rPr>
              <a:t>l</a:t>
            </a:r>
            <a:r>
              <a:rPr sz="2250" spc="-41" dirty="0">
                <a:latin typeface="Calibri"/>
                <a:cs typeface="Calibri"/>
              </a:rPr>
              <a:t>a</a:t>
            </a:r>
            <a:r>
              <a:rPr sz="2250" dirty="0">
                <a:latin typeface="Calibri"/>
                <a:cs typeface="Calibri"/>
              </a:rPr>
              <a:t>y 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8742" y="2563445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8742" y="3920757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solidFill>
                  <a:srgbClr val="011892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5805" y="5287000"/>
            <a:ext cx="160762" cy="8215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1372"/>
              </a:spcBef>
            </a:pPr>
            <a:r>
              <a:rPr sz="2250" dirty="0"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81188" y="5286732"/>
            <a:ext cx="6627101" cy="830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latin typeface="Calibri"/>
                <a:cs typeface="Calibri"/>
              </a:rPr>
              <a:t>Fi</a:t>
            </a:r>
            <a:r>
              <a:rPr sz="3375" spc="-38" baseline="2560" dirty="0">
                <a:latin typeface="Calibri"/>
                <a:cs typeface="Calibri"/>
              </a:rPr>
              <a:t>r</a:t>
            </a:r>
            <a:r>
              <a:rPr sz="3375" spc="-24" baseline="2560" dirty="0">
                <a:latin typeface="Calibri"/>
                <a:cs typeface="Calibri"/>
              </a:rPr>
              <a:t>s</a:t>
            </a:r>
            <a:r>
              <a:rPr sz="3375" baseline="2560" dirty="0">
                <a:latin typeface="Calibri"/>
                <a:cs typeface="Calibri"/>
              </a:rPr>
              <a:t>t, </a:t>
            </a:r>
            <a:r>
              <a:rPr sz="3375" spc="-18" baseline="2560" dirty="0">
                <a:latin typeface="Calibri"/>
                <a:cs typeface="Calibri"/>
              </a:rPr>
              <a:t>c</a:t>
            </a:r>
            <a:r>
              <a:rPr sz="3375" baseline="2560" dirty="0">
                <a:latin typeface="Calibri"/>
                <a:cs typeface="Calibri"/>
              </a:rPr>
              <a:t>onsider t</a:t>
            </a:r>
            <a:r>
              <a:rPr sz="3375" spc="-45" baseline="2560" dirty="0">
                <a:latin typeface="Calibri"/>
                <a:cs typeface="Calibri"/>
              </a:rPr>
              <a:t>r</a:t>
            </a:r>
            <a:r>
              <a:rPr sz="3375" baseline="2560" dirty="0">
                <a:latin typeface="Calibri"/>
                <a:cs typeface="Calibri"/>
              </a:rPr>
              <a:t>ansmission, p</a:t>
            </a:r>
            <a:r>
              <a:rPr sz="3375" spc="-35" baseline="2560" dirty="0">
                <a:latin typeface="Calibri"/>
                <a:cs typeface="Calibri"/>
              </a:rPr>
              <a:t>r</a:t>
            </a:r>
            <a:r>
              <a:rPr sz="3375" baseline="2560" dirty="0">
                <a:latin typeface="Calibri"/>
                <a:cs typeface="Calibri"/>
              </a:rPr>
              <a:t>opa</a:t>
            </a:r>
            <a:r>
              <a:rPr sz="3375" spc="-41" baseline="2560" dirty="0">
                <a:latin typeface="Calibri"/>
                <a:cs typeface="Calibri"/>
              </a:rPr>
              <a:t>g</a:t>
            </a:r>
            <a:r>
              <a:rPr sz="3375" spc="-20" baseline="2560" dirty="0">
                <a:latin typeface="Calibri"/>
                <a:cs typeface="Calibri"/>
              </a:rPr>
              <a:t>a</a:t>
            </a:r>
            <a:r>
              <a:rPr sz="3375" baseline="2560" dirty="0">
                <a:latin typeface="Calibri"/>
                <a:cs typeface="Calibri"/>
              </a:rPr>
              <a:t>tion del</a:t>
            </a:r>
            <a:r>
              <a:rPr sz="3375" spc="-41" baseline="2560" dirty="0">
                <a:latin typeface="Calibri"/>
                <a:cs typeface="Calibri"/>
              </a:rPr>
              <a:t>a</a:t>
            </a:r>
            <a:r>
              <a:rPr sz="3375" spc="-20" baseline="2560" dirty="0">
                <a:latin typeface="Calibri"/>
                <a:cs typeface="Calibri"/>
              </a:rPr>
              <a:t>y</a:t>
            </a:r>
            <a:r>
              <a:rPr sz="3375" baseline="2560" dirty="0">
                <a:latin typeface="Calibri"/>
                <a:cs typeface="Calibri"/>
              </a:rPr>
              <a:t>s </a:t>
            </a:r>
            <a:endParaRPr sz="2250">
              <a:latin typeface="Calibri"/>
              <a:cs typeface="Calibri"/>
            </a:endParaRPr>
          </a:p>
          <a:p>
            <a:pPr marL="8929">
              <a:lnSpc>
                <a:spcPts val="2707"/>
              </a:lnSpc>
              <a:spcBef>
                <a:spcPts val="1537"/>
              </a:spcBef>
            </a:pPr>
            <a:r>
              <a:rPr sz="2250" dirty="0">
                <a:latin typeface="Calibri"/>
                <a:cs typeface="Calibri"/>
              </a:rPr>
              <a:t>Queueing del</a:t>
            </a:r>
            <a:r>
              <a:rPr sz="2250" spc="-41" dirty="0">
                <a:latin typeface="Calibri"/>
                <a:cs typeface="Calibri"/>
              </a:rPr>
              <a:t>a</a:t>
            </a:r>
            <a:r>
              <a:rPr sz="2250" dirty="0">
                <a:latin typeface="Calibri"/>
                <a:cs typeface="Calibri"/>
              </a:rPr>
              <a:t>y and p</a:t>
            </a:r>
            <a:r>
              <a:rPr sz="2250" spc="-35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ocessing del</a:t>
            </a:r>
            <a:r>
              <a:rPr sz="2250" spc="-41" dirty="0">
                <a:latin typeface="Calibri"/>
                <a:cs typeface="Calibri"/>
              </a:rPr>
              <a:t>a</a:t>
            </a:r>
            <a:r>
              <a:rPr sz="2250" spc="-20" dirty="0">
                <a:latin typeface="Calibri"/>
                <a:cs typeface="Calibri"/>
              </a:rPr>
              <a:t>y</a:t>
            </a:r>
            <a:r>
              <a:rPr sz="2250" dirty="0">
                <a:latin typeface="Calibri"/>
                <a:cs typeface="Calibri"/>
              </a:rPr>
              <a:t>s l</a:t>
            </a:r>
            <a:r>
              <a:rPr sz="2250" spc="-20" dirty="0">
                <a:latin typeface="Calibri"/>
                <a:cs typeface="Calibri"/>
              </a:rPr>
              <a:t>a</a:t>
            </a:r>
            <a:r>
              <a:rPr sz="2250" spc="-24" dirty="0">
                <a:latin typeface="Calibri"/>
                <a:cs typeface="Calibri"/>
              </a:rPr>
              <a:t>t</a:t>
            </a:r>
            <a:r>
              <a:rPr sz="2250" dirty="0">
                <a:latin typeface="Calibri"/>
                <a:cs typeface="Calibri"/>
              </a:rPr>
              <a:t>er in the </a:t>
            </a:r>
            <a:r>
              <a:rPr sz="2250" spc="-18" dirty="0">
                <a:latin typeface="Calibri"/>
                <a:cs typeface="Calibri"/>
              </a:rPr>
              <a:t>c</a:t>
            </a:r>
            <a:r>
              <a:rPr sz="2250" dirty="0">
                <a:latin typeface="Calibri"/>
                <a:cs typeface="Calibri"/>
              </a:rPr>
              <a:t>ou</a:t>
            </a:r>
            <a:r>
              <a:rPr sz="2250" spc="-38" dirty="0">
                <a:latin typeface="Calibri"/>
                <a:cs typeface="Calibri"/>
              </a:rPr>
              <a:t>r</a:t>
            </a:r>
            <a:r>
              <a:rPr sz="2250" dirty="0">
                <a:latin typeface="Calibri"/>
                <a:cs typeface="Calibri"/>
              </a:rPr>
              <a:t>se</a:t>
            </a:r>
            <a:endParaRPr sz="22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952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Tahoma" charset="0"/>
              </a:rPr>
              <a:t>Introduction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36725" y="190501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charset="-128"/>
              </a:rPr>
              <a:t>What</a:t>
            </a:r>
            <a:r>
              <a:rPr lang="ja-JP" altLang="en-US" sz="3600">
                <a:ea typeface="ＭＳ Ｐゴシック" charset="-128"/>
              </a:rPr>
              <a:t>’</a:t>
            </a:r>
            <a:r>
              <a:rPr lang="en-US" altLang="ja-JP" sz="3600">
                <a:ea typeface="ＭＳ Ｐゴシック" charset="-128"/>
              </a:rPr>
              <a:t>s the Internet: </a:t>
            </a:r>
            <a:r>
              <a:rPr lang="ja-JP" altLang="en-US" sz="3600">
                <a:ea typeface="ＭＳ Ｐゴシック" charset="-128"/>
              </a:rPr>
              <a:t>“</a:t>
            </a:r>
            <a:r>
              <a:rPr lang="en-US" altLang="ja-JP" sz="3600">
                <a:ea typeface="ＭＳ Ｐゴシック" charset="-128"/>
              </a:rPr>
              <a:t>nuts and bolts</a:t>
            </a:r>
            <a:r>
              <a:rPr lang="ja-JP" altLang="en-US" sz="3600">
                <a:ea typeface="ＭＳ Ｐゴシック" charset="-128"/>
              </a:rPr>
              <a:t>”</a:t>
            </a:r>
            <a:r>
              <a:rPr lang="en-US" altLang="ja-JP" sz="3600">
                <a:ea typeface="ＭＳ Ｐゴシック" charset="-128"/>
              </a:rPr>
              <a:t> view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181350" y="1436689"/>
            <a:ext cx="3779838" cy="1271587"/>
          </a:xfrm>
        </p:spPr>
        <p:txBody>
          <a:bodyPr>
            <a:normAutofit fontScale="85000" lnSpcReduction="20000"/>
          </a:bodyPr>
          <a:lstStyle/>
          <a:p>
            <a:pPr marL="287338" indent="-287338">
              <a:spcBef>
                <a:spcPct val="15000"/>
              </a:spcBef>
            </a:pPr>
            <a:r>
              <a:rPr lang="en-US" altLang="en-US" sz="2400" dirty="0">
                <a:ea typeface="ＭＳ Ｐゴシック" charset="-128"/>
              </a:rPr>
              <a:t>billions of connected computing devices: </a:t>
            </a:r>
          </a:p>
          <a:p>
            <a:pPr marL="631825" lvl="1" indent="-231775">
              <a:spcBef>
                <a:spcPct val="15000"/>
              </a:spcBef>
            </a:pPr>
            <a:r>
              <a:rPr lang="en-US" altLang="en-US" i="1" dirty="0">
                <a:solidFill>
                  <a:srgbClr val="CC0000"/>
                </a:solidFill>
                <a:ea typeface="ＭＳ Ｐゴシック" charset="-128"/>
              </a:rPr>
              <a:t>hosts </a:t>
            </a:r>
            <a:r>
              <a:rPr lang="en-US" altLang="en-US" i="1" dirty="0">
                <a:ea typeface="ＭＳ Ｐゴシック" charset="-128"/>
              </a:rPr>
              <a:t>=</a:t>
            </a:r>
            <a:r>
              <a:rPr lang="en-US" altLang="en-US" i="1" dirty="0">
                <a:solidFill>
                  <a:srgbClr val="CC0000"/>
                </a:solidFill>
                <a:ea typeface="ＭＳ Ｐゴシック" charset="-128"/>
              </a:rPr>
              <a:t> end systems</a:t>
            </a:r>
            <a:r>
              <a:rPr lang="en-US" altLang="en-US" i="1" dirty="0">
                <a:solidFill>
                  <a:srgbClr val="FF0000"/>
                </a:solidFill>
                <a:ea typeface="ＭＳ Ｐゴシック" charset="-128"/>
              </a:rPr>
              <a:t> </a:t>
            </a:r>
          </a:p>
          <a:p>
            <a:pPr marL="631825" lvl="1" indent="-231775"/>
            <a:r>
              <a:rPr lang="en-US" altLang="en-US" dirty="0"/>
              <a:t>running </a:t>
            </a:r>
            <a:r>
              <a:rPr lang="en-US" altLang="en-US" i="1" dirty="0">
                <a:solidFill>
                  <a:srgbClr val="CC0000"/>
                </a:solidFill>
              </a:rPr>
              <a:t>network </a:t>
            </a:r>
            <a:r>
              <a:rPr lang="en-US" altLang="en-US" i="1" dirty="0" smtClean="0">
                <a:solidFill>
                  <a:srgbClr val="CC0000"/>
                </a:solidFill>
              </a:rPr>
              <a:t>apps-Meaning?</a:t>
            </a:r>
            <a:endParaRPr lang="en-US" altLang="en-US" dirty="0">
              <a:solidFill>
                <a:srgbClr val="CC0000"/>
              </a:solidFill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3192464" y="3152776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altLang="en-US" i="1">
                <a:solidFill>
                  <a:srgbClr val="CC0000"/>
                </a:solidFill>
                <a:latin typeface="Gill Sans MT" charset="0"/>
              </a:rPr>
              <a:t>communication links</a:t>
            </a:r>
            <a:endParaRPr lang="en-US" altLang="en-US">
              <a:solidFill>
                <a:srgbClr val="CC0000"/>
              </a:solidFill>
              <a:latin typeface="Gill Sans MT" charset="0"/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charset="0"/>
              <a:buChar char="•"/>
            </a:pPr>
            <a:r>
              <a:rPr lang="en-US" altLang="en-US">
                <a:latin typeface="Gill Sans MT" charset="0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charset="0"/>
              <a:buChar char="•"/>
            </a:pPr>
            <a:r>
              <a:rPr lang="en-US" altLang="en-US">
                <a:latin typeface="Gill Sans MT" charset="0"/>
              </a:rPr>
              <a:t>transmission rate: </a:t>
            </a:r>
            <a:r>
              <a:rPr lang="en-US" altLang="en-US" i="1">
                <a:solidFill>
                  <a:srgbClr val="CC0000"/>
                </a:solidFill>
                <a:latin typeface="Gill Sans MT" charset="0"/>
              </a:rPr>
              <a:t>bandwidth</a:t>
            </a:r>
            <a:endParaRPr lang="en-US" altLang="en-US">
              <a:solidFill>
                <a:srgbClr val="CC0000"/>
              </a:solidFill>
              <a:latin typeface="Gill Sans MT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3184525" y="5143500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forward packets (chunks of data)</a:t>
            </a:r>
          </a:p>
          <a:p>
            <a:pPr marL="628650" lvl="1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1862138" y="3454400"/>
            <a:ext cx="1573212" cy="1060450"/>
            <a:chOff x="98" y="2320"/>
            <a:chExt cx="991" cy="668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2157413" y="5253039"/>
            <a:ext cx="646112" cy="477837"/>
            <a:chOff x="293" y="3440"/>
            <a:chExt cx="407" cy="301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/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889000"/>
            <a:ext cx="822801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1857375" y="1322389"/>
            <a:ext cx="1555750" cy="1622425"/>
            <a:chOff x="210" y="833"/>
            <a:chExt cx="980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/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/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Tahoma" charset="0"/>
              </a:rPr>
              <a:t>1-</a:t>
            </a:r>
            <a:fld id="{7C59D704-24B5-434D-BC44-7DD45B33BE18}" type="slidenum">
              <a:rPr lang="en-US" altLang="en-US" sz="1200">
                <a:latin typeface="Tahoma" charset="0"/>
              </a:rPr>
              <a:pPr/>
              <a:t>3</a:t>
            </a:fld>
            <a:endParaRPr lang="en-US" altLang="en-US" sz="1200">
              <a:latin typeface="Tahoma" charset="0"/>
            </a:endParaRPr>
          </a:p>
        </p:txBody>
      </p: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9245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169864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charset="-128"/>
              </a:rPr>
              <a:t>What</a:t>
            </a:r>
            <a:r>
              <a:rPr lang="ja-JP" altLang="en-US" sz="3600">
                <a:ea typeface="ＭＳ Ｐゴシック" charset="-128"/>
              </a:rPr>
              <a:t>’</a:t>
            </a:r>
            <a:r>
              <a:rPr lang="en-US" altLang="ja-JP" sz="3600">
                <a:ea typeface="ＭＳ Ｐゴシック" charset="-128"/>
              </a:rPr>
              <a:t>s the Internet: a service view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98651" y="1655764"/>
            <a:ext cx="4435475" cy="4105275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en-US" i="1">
                <a:solidFill>
                  <a:srgbClr val="CC0000"/>
                </a:solidFill>
                <a:ea typeface="ＭＳ Ｐゴシック" charset="-128"/>
              </a:rPr>
              <a:t>infrastructure that provides services to applications:</a:t>
            </a:r>
            <a:endParaRPr lang="en-US" altLang="en-US" sz="2400">
              <a:ea typeface="ＭＳ Ｐゴシック" charset="-128"/>
            </a:endParaRPr>
          </a:p>
          <a:p>
            <a:pPr marL="682625" lvl="1" indent="-225425"/>
            <a:r>
              <a:rPr lang="en-US" altLang="en-US"/>
              <a:t>Web, VoIP, email, games, e-commerce, social nets, …</a:t>
            </a:r>
          </a:p>
          <a:p>
            <a:pPr marL="287338" indent="-287338"/>
            <a:r>
              <a:rPr lang="en-US" altLang="en-US" i="1">
                <a:solidFill>
                  <a:srgbClr val="CC0000"/>
                </a:solidFill>
                <a:ea typeface="ＭＳ Ｐゴシック" charset="-128"/>
              </a:rPr>
              <a:t>provides programming interface to apps</a:t>
            </a:r>
          </a:p>
          <a:p>
            <a:pPr marL="682625" lvl="1" indent="-225425"/>
            <a:r>
              <a:rPr lang="en-US" altLang="en-US"/>
              <a:t>hooks that allow sending and receiving  app programs to </a:t>
            </a:r>
            <a:r>
              <a:rPr lang="ja-JP" altLang="en-US"/>
              <a:t>“</a:t>
            </a:r>
            <a:r>
              <a:rPr lang="en-US" altLang="ja-JP"/>
              <a:t>connect</a:t>
            </a:r>
            <a:r>
              <a:rPr lang="ja-JP" altLang="en-US"/>
              <a:t>”</a:t>
            </a:r>
            <a:r>
              <a:rPr lang="en-US" altLang="ja-JP"/>
              <a:t> to Internet</a:t>
            </a:r>
          </a:p>
          <a:p>
            <a:pPr marL="682625" lvl="1" indent="-225425"/>
            <a:r>
              <a:rPr lang="en-US" altLang="en-US"/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9" y="804864"/>
            <a:ext cx="654843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897938" y="6467476"/>
            <a:ext cx="1098550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Tahoma" charset="0"/>
              </a:rPr>
              <a:t>Introduction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>
                <a:latin typeface="Tahoma" charset="0"/>
              </a:rPr>
              <a:t>1-</a:t>
            </a:r>
            <a:fld id="{EA43872E-4FDF-CE4F-9E4D-73479B53B719}" type="slidenum">
              <a:rPr lang="en-US" altLang="en-US" sz="1200">
                <a:latin typeface="Tahoma" charset="0"/>
              </a:rPr>
              <a:pPr/>
              <a:t>4</a:t>
            </a:fld>
            <a:endParaRPr lang="en-US" altLang="en-US" sz="1200">
              <a:latin typeface="Tahoma" charset="0"/>
            </a:endParaRPr>
          </a:p>
        </p:txBody>
      </p:sp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en-US" altLang="en-US">
                <a:latin typeface="Times New Roman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>
                <a:latin typeface="Times New Roman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latin typeface="Times New Roman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>
                  <a:latin typeface="Times New Roman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FFFFFF"/>
                  </a:solidFill>
                  <a:latin typeface="Gill Sans MT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217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137592" y="794927"/>
            <a:ext cx="8548177" cy="1359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7" marR="5232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is a </a:t>
            </a:r>
            <a:r>
              <a:rPr sz="4219" b="1" spc="-13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</a:t>
            </a:r>
            <a:r>
              <a:rPr sz="4219" b="1" spc="-35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4219" b="1" spc="-18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ork?</a:t>
            </a:r>
            <a:endParaRPr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spcBef>
                <a:spcPts val="2084"/>
              </a:spcBef>
            </a:pP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</a:t>
            </a:r>
            <a:r>
              <a:rPr sz="2250" b="1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of 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b="1" spc="-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spc="-1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ork eleme</a:t>
            </a:r>
            <a:r>
              <a:rPr sz="2250" b="1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 </a:t>
            </a:r>
            <a:r>
              <a:rPr sz="225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onnec</a:t>
            </a:r>
            <a:r>
              <a:rPr sz="2250" b="1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 </a:t>
            </a:r>
            <a:r>
              <a:rPr sz="22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b="1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b="1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250" b="1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</a:t>
            </a:r>
            <a:r>
              <a:rPr sz="22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impleme</a:t>
            </a:r>
            <a:r>
              <a:rPr sz="22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a s</a:t>
            </a:r>
            <a:r>
              <a:rPr sz="2250" b="1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of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 marR="52320">
              <a:lnSpc>
                <a:spcPts val="2703"/>
              </a:lnSpc>
            </a:pP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250" b="1" spc="-2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b="1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b="1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ols</a:t>
            </a:r>
            <a:r>
              <a:rPr sz="2250" b="1" spc="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b="1" spc="-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th</a:t>
            </a:r>
            <a:r>
              <a:rPr sz="2250" b="1" spc="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</a:t>
            </a:r>
            <a:r>
              <a:rPr sz="2250" b="1" spc="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sz="2250" b="1" spc="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</a:t>
            </a:r>
            <a:r>
              <a:rPr sz="2250" b="1" spc="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250" b="1" spc="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b="1" spc="-2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esou</a:t>
            </a:r>
            <a:r>
              <a:rPr sz="2250" b="1" spc="-27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ces </a:t>
            </a:r>
            <a:r>
              <a:rPr sz="22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spc="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sz="2250" b="1" spc="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sz="2250" b="1" spc="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sz="2250" b="1" spc="-2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 </a:t>
            </a:r>
            <a:endParaRPr sz="22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1524" y="2735885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6906" y="2744546"/>
            <a:ext cx="3746926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="1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sz="3375" b="1" spc="-24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 </a:t>
            </a:r>
            <a:r>
              <a:rPr sz="3375" b="1" spc="-3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375" b="1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375" b="1" spc="-3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3375" b="1" spc="-20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spc="-20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="1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sz="3375" b="1" spc="-10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</a:t>
            </a:r>
            <a:r>
              <a:rPr sz="3375" b="1" spc="-3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sz="3375" b="1" spc="-20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="1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spc="13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aseline="1706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4461" y="3155580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9844" y="3164242"/>
            <a:ext cx="6181853" cy="2187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52320">
              <a:lnSpc>
                <a:spcPts val="2429"/>
              </a:lnSpc>
            </a:pP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sz="3375" b="1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sz="3375" b="1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="1" spc="-49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sz="3375" b="1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3375" b="1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e: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of 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eleme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onnec</a:t>
            </a:r>
            <a:r>
              <a:rPr sz="2250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 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 </a:t>
            </a:r>
          </a:p>
          <a:p>
            <a:pPr marL="8929" marR="52320">
              <a:spcBef>
                <a:spcPts val="1331"/>
              </a:spcBef>
            </a:pP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250" b="1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ols: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52320"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Needed 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use the 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</a:t>
            </a:r>
          </a:p>
          <a:p>
            <a:pPr marL="8929" marR="52320">
              <a:lnSpc>
                <a:spcPts val="2707"/>
              </a:lnSpc>
              <a:spcBef>
                <a:spcPts val="1401"/>
              </a:spcBef>
            </a:pPr>
            <a:r>
              <a:rPr sz="22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</a:t>
            </a:r>
            <a:r>
              <a:rPr sz="2250" b="1" spc="-3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22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ose:</a:t>
            </a:r>
            <a:endParaRPr lang="en-US" sz="225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9029" marR="52320" lvl="1" indent="-342900">
              <a:lnSpc>
                <a:spcPts val="2707"/>
              </a:lnSpc>
              <a:spcBef>
                <a:spcPts val="1401"/>
              </a:spcBef>
              <a:buFont typeface="Arial" charset="0"/>
              <a:buChar char="•"/>
            </a:pPr>
            <a:r>
              <a:rPr lang="en-US" sz="2800" baseline="170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Sharing </a:t>
            </a:r>
            <a:r>
              <a:rPr lang="en-US" sz="2800" spc="-27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esou</a:t>
            </a:r>
            <a:r>
              <a:rPr lang="en-US" sz="2800" spc="-31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ces </a:t>
            </a:r>
            <a:r>
              <a:rPr lang="en-US" sz="2800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the end ho</a:t>
            </a:r>
            <a:r>
              <a:rPr lang="en-US" sz="2800" spc="-24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(</a:t>
            </a:r>
            <a:r>
              <a:rPr lang="en-US" sz="2800" spc="-18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omputing d</a:t>
            </a:r>
            <a:r>
              <a:rPr lang="en-US" sz="2800" spc="-1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vices)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 marR="52320">
              <a:lnSpc>
                <a:spcPts val="2707"/>
              </a:lnSpc>
              <a:spcBef>
                <a:spcPts val="1401"/>
              </a:spcBef>
            </a:pPr>
            <a:r>
              <a:rPr sz="225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4461" y="4102127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4461" y="5039744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7399" y="5459439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58161" y="5468102"/>
            <a:ext cx="6456499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608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94868" y="508381"/>
            <a:ext cx="8295968" cy="10111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364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do </a:t>
            </a:r>
            <a:r>
              <a:rPr sz="4219" b="1" spc="-13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</a:t>
            </a:r>
            <a:r>
              <a:rPr sz="4219" b="1" spc="-3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219" b="1" spc="-35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</a:t>
            </a:r>
            <a:r>
              <a:rPr sz="4219" b="1" spc="-3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219" b="1" spc="-20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4219" b="1" spc="-24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4219" b="1" baseline="273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do?</a:t>
            </a:r>
            <a:endParaRPr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2084"/>
              </a:spcBef>
            </a:pP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25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ompu</a:t>
            </a:r>
            <a:r>
              <a:rPr sz="2250" b="1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2250" b="1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deli</a:t>
            </a:r>
            <a:r>
              <a:rPr sz="22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250" b="1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25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sz="2250" b="1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b="1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een the end poi</a:t>
            </a:r>
            <a:r>
              <a:rPr sz="225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/hosts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90740" y="2062864"/>
            <a:ext cx="160762" cy="830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</a:p>
          <a:p>
            <a:pPr marL="8929">
              <a:lnSpc>
                <a:spcPct val="95825"/>
              </a:lnSpc>
              <a:spcBef>
                <a:spcPts val="1442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5406" y="2062865"/>
            <a:ext cx="5762048" cy="830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sz="3375" b="1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 only one 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Deli</a:t>
            </a:r>
            <a:r>
              <a:rPr sz="3375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ering the d</a:t>
            </a:r>
            <a:r>
              <a:rPr sz="3375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5805" y="3153793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1187" y="3162455"/>
            <a:ext cx="289771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</a:t>
            </a:r>
            <a:r>
              <a:rPr sz="3375" spc="-3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sz="3375" spc="-24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spc="1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is don</a:t>
            </a:r>
            <a:r>
              <a:rPr sz="3375" spc="-3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spc="-1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375" spc="3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3375" b="1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8742" y="3573488"/>
            <a:ext cx="160762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4125" y="3573221"/>
            <a:ext cx="5461104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Chopping the d</a:t>
            </a:r>
            <a:r>
              <a:rPr sz="3375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</a:t>
            </a:r>
            <a:r>
              <a:rPr sz="3375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</a:t>
            </a:r>
            <a:r>
              <a:rPr sz="3375" b="1" spc="-6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375" b="1" spc="-18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individual pac</a:t>
            </a:r>
            <a:r>
              <a:rPr sz="2250" spc="-73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ac</a:t>
            </a:r>
            <a:r>
              <a:rPr sz="22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oss the 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8742" y="4403949"/>
            <a:ext cx="5135376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</a:pPr>
            <a:r>
              <a:rPr sz="3375" baseline="18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3375" spc="207" baseline="18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spc="-38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spc="-18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3375" spc="-24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tructing the d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the end poi</a:t>
            </a:r>
            <a:r>
              <a:rPr sz="3375" spc="-2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4536" y="5404074"/>
            <a:ext cx="7094893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69">
              <a:spcBef>
                <a:spcPts val="558"/>
              </a:spcBef>
            </a:pPr>
            <a:r>
              <a:rPr sz="2250" spc="-5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olution of th</a:t>
            </a:r>
            <a:r>
              <a:rPr sz="2250" spc="-27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 </a:t>
            </a:r>
            <a:r>
              <a:rPr sz="2250" spc="-1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ompone</a:t>
            </a:r>
            <a:r>
              <a:rPr sz="225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 of </a:t>
            </a:r>
            <a:r>
              <a:rPr sz="2250" spc="-1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</a:t>
            </a:r>
            <a:r>
              <a:rPr sz="2250" spc="-2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225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25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s! </a:t>
            </a:r>
          </a:p>
          <a:p>
            <a:pPr marL="1089383" marR="441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250" spc="-13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spc="-4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tructu</a:t>
            </a:r>
            <a:r>
              <a:rPr sz="2250" spc="-27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e, p</a:t>
            </a:r>
            <a:r>
              <a:rPr sz="2250" spc="-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250" spc="-1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ols, purpose </a:t>
            </a:r>
          </a:p>
        </p:txBody>
      </p:sp>
    </p:spTree>
    <p:extLst>
      <p:ext uri="{BB962C8B-B14F-4D97-AF65-F5344CB8AC3E}">
        <p14:creationId xmlns:p14="http://schemas.microsoft.com/office/powerpoint/2010/main" val="2770330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256353" y="448305"/>
            <a:ext cx="7502636" cy="3890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953"/>
              </a:lnSpc>
              <a:spcBef>
                <a:spcPts val="148"/>
              </a:spcBef>
            </a:pP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4219" b="1" spc="-27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deli</a:t>
            </a:r>
            <a:r>
              <a:rPr sz="4219" b="1" spc="-27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spc="13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as a f</a:t>
            </a:r>
            <a:r>
              <a:rPr sz="4219" b="1" spc="-3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ndame</a:t>
            </a:r>
            <a:r>
              <a:rPr sz="4219" b="1" spc="-27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sz="4219" b="1" spc="-27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oal</a:t>
            </a:r>
            <a:endParaRPr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5805" y="1729715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81188" y="1738377"/>
            <a:ext cx="8678891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29"/>
              </a:lnSpc>
            </a:pP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</a:t>
            </a:r>
            <a:r>
              <a:rPr sz="3375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th</a:t>
            </a:r>
            <a:r>
              <a:rPr sz="3375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</a:t>
            </a:r>
            <a:r>
              <a:rPr sz="3375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sz="3375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sz="3375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nce of</a:t>
            </a:r>
            <a:r>
              <a:rPr sz="3375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="1" u="heavy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3375" b="1" u="heavy" spc="-2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="1" u="heavy" spc="-27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u="heavy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erp</a:t>
            </a:r>
            <a:r>
              <a:rPr sz="3375" b="1" u="heavy" spc="-24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u="heavy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ocess Communi</a:t>
            </a:r>
            <a:r>
              <a:rPr sz="3375" b="1" u="heavy" spc="-1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u="heavy" spc="-2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u="heavy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  <a:r>
              <a:rPr sz="3375" b="1" u="heavy" spc="3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="1" u="heavy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</a:t>
            </a:r>
            <a:r>
              <a:rPr sz="3375" b="1" u="heavy" spc="3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u="heavy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u="heavy" spc="-6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3375" b="1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 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“p</a:t>
            </a:r>
            <a:r>
              <a:rPr sz="22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ocesses on the same ho</a:t>
            </a:r>
            <a:r>
              <a:rPr sz="2250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250" spc="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sz="22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spc="-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messa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sz="2250" b="1" dirty="0">
                <a:solidFill>
                  <a:srgbClr val="521B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5805" y="2845926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81188" y="2854588"/>
            <a:ext cx="8899107" cy="651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sz="3375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</a:t>
            </a:r>
            <a:r>
              <a:rPr sz="3375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spc="-18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3375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all</a:t>
            </a:r>
            <a:r>
              <a:rPr sz="3375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sz="360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</a:t>
            </a:r>
            <a:r>
              <a:rPr sz="3600" spc="-27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60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ocesses </a:t>
            </a:r>
            <a:r>
              <a:rPr sz="3600" spc="-3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60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</a:t>
            </a:r>
            <a:r>
              <a:rPr sz="3600" spc="-2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60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dif</a:t>
            </a:r>
            <a:r>
              <a:rPr sz="3600" spc="-41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60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-24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60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600" spc="-2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60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ho</a:t>
            </a:r>
            <a:r>
              <a:rPr sz="3600" spc="-24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600" baseline="25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ts” </a:t>
            </a:r>
            <a:r>
              <a:rPr sz="3375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 marR="42860">
              <a:lnSpc>
                <a:spcPts val="2703"/>
              </a:lnSpc>
            </a:pPr>
            <a:r>
              <a:rPr sz="225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spc="-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</a:t>
            </a:r>
            <a:r>
              <a:rPr sz="2250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messa</a:t>
            </a:r>
            <a:r>
              <a:rPr sz="2250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75805" y="3890699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1188" y="3899362"/>
            <a:ext cx="8480763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29"/>
              </a:lnSpc>
            </a:pP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sepa</a:t>
            </a:r>
            <a:r>
              <a:rPr sz="3375" spc="-49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 of </a:t>
            </a:r>
            <a:r>
              <a:rPr sz="3375" spc="-13" baseline="25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aseline="25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oncer</a:t>
            </a:r>
            <a:r>
              <a:rPr sz="3375" spc="-3" baseline="25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aseline="25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375" baseline="25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Division</a:t>
            </a:r>
            <a:r>
              <a:rPr lang="en-US" sz="33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roles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4160"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</a:t>
            </a:r>
            <a:r>
              <a:rPr sz="2250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deli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</a:p>
          <a:p>
            <a:pPr marL="44646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tions running on end ho</a:t>
            </a:r>
            <a:r>
              <a:rPr sz="2250" spc="-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 decide wh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do with the d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dirty="0">
                <a:solidFill>
                  <a:srgbClr val="521B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5805" y="5426606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81187" y="5435268"/>
            <a:ext cx="7821077" cy="407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spc="-41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sz="3375" spc="-10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n</a:t>
            </a:r>
            <a:r>
              <a:rPr sz="3375" spc="-13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spc="-18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3375" spc="-18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simple, </a:t>
            </a:r>
            <a:r>
              <a:rPr sz="3375" spc="-24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</a:t>
            </a:r>
            <a:r>
              <a:rPr sz="3375" spc="-49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and </a:t>
            </a:r>
            <a:r>
              <a:rPr sz="3375" baseline="1706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</a:t>
            </a:r>
            <a:r>
              <a:rPr sz="3375" spc="-13" baseline="1706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spc="-20" baseline="1706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aseline="1706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tion-</a:t>
            </a:r>
            <a:r>
              <a:rPr lang="en-US" sz="3375" baseline="1706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endParaRPr sz="22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1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017559-B3FB-A9B2-8A82-76108E2EF1A6}"/>
              </a:ext>
            </a:extLst>
          </p:cNvPr>
          <p:cNvSpPr txBox="1"/>
          <p:nvPr/>
        </p:nvSpPr>
        <p:spPr>
          <a:xfrm>
            <a:off x="555857" y="1733266"/>
            <a:ext cx="69133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 network consists of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End hosts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Network core devices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Links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All of the above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None of the above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7A1BED6-5F45-BCEF-DA26-020B13ABDEB8}"/>
              </a:ext>
            </a:extLst>
          </p:cNvPr>
          <p:cNvSpPr txBox="1"/>
          <p:nvPr/>
        </p:nvSpPr>
        <p:spPr>
          <a:xfrm>
            <a:off x="555857" y="4574405"/>
            <a:ext cx="60976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Is there a difference between host and an end system?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Yes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743005-332F-FE78-4527-1812A17F8634}"/>
              </a:ext>
            </a:extLst>
          </p:cNvPr>
          <p:cNvSpPr txBox="1"/>
          <p:nvPr/>
        </p:nvSpPr>
        <p:spPr>
          <a:xfrm>
            <a:off x="7128309" y="1733266"/>
            <a:ext cx="4864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The Internet provides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Best effort service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Guaranteed service</a:t>
            </a:r>
          </a:p>
        </p:txBody>
      </p:sp>
    </p:spTree>
    <p:extLst>
      <p:ext uri="{BB962C8B-B14F-4D97-AF65-F5344CB8AC3E}">
        <p14:creationId xmlns:p14="http://schemas.microsoft.com/office/powerpoint/2010/main" val="105036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9"/>
          <p:cNvSpPr/>
          <p:nvPr/>
        </p:nvSpPr>
        <p:spPr>
          <a:xfrm>
            <a:off x="1684734" y="2518172"/>
            <a:ext cx="776883" cy="776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8" name="object 68"/>
          <p:cNvSpPr/>
          <p:nvPr/>
        </p:nvSpPr>
        <p:spPr>
          <a:xfrm>
            <a:off x="2845594" y="2080617"/>
            <a:ext cx="357188" cy="43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7" name="object 67"/>
          <p:cNvSpPr/>
          <p:nvPr/>
        </p:nvSpPr>
        <p:spPr>
          <a:xfrm>
            <a:off x="2809875" y="2661047"/>
            <a:ext cx="428625" cy="419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6" name="object 66"/>
          <p:cNvSpPr/>
          <p:nvPr/>
        </p:nvSpPr>
        <p:spPr>
          <a:xfrm>
            <a:off x="2818805" y="3286125"/>
            <a:ext cx="410766" cy="285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6" name="object 16"/>
          <p:cNvSpPr/>
          <p:nvPr/>
        </p:nvSpPr>
        <p:spPr>
          <a:xfrm>
            <a:off x="3497461" y="2393156"/>
            <a:ext cx="508992" cy="500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7" name="object 17"/>
          <p:cNvSpPr/>
          <p:nvPr/>
        </p:nvSpPr>
        <p:spPr>
          <a:xfrm>
            <a:off x="3694084" y="2822495"/>
            <a:ext cx="0" cy="277725"/>
          </a:xfrm>
          <a:custGeom>
            <a:avLst/>
            <a:gdLst/>
            <a:ahLst/>
            <a:cxnLst/>
            <a:rect l="l" t="t" r="r" b="b"/>
            <a:pathLst>
              <a:path h="394987">
                <a:moveTo>
                  <a:pt x="0" y="0"/>
                </a:moveTo>
                <a:lnTo>
                  <a:pt x="0" y="39498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8" name="object 18"/>
          <p:cNvSpPr/>
          <p:nvPr/>
        </p:nvSpPr>
        <p:spPr>
          <a:xfrm>
            <a:off x="4301133" y="2473523"/>
            <a:ext cx="651867" cy="642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9" name="object 19"/>
          <p:cNvSpPr/>
          <p:nvPr/>
        </p:nvSpPr>
        <p:spPr>
          <a:xfrm>
            <a:off x="4660609" y="2822495"/>
            <a:ext cx="0" cy="240527"/>
          </a:xfrm>
          <a:custGeom>
            <a:avLst/>
            <a:gdLst/>
            <a:ahLst/>
            <a:cxnLst/>
            <a:rect l="l" t="t" r="r" b="b"/>
            <a:pathLst>
              <a:path h="342083">
                <a:moveTo>
                  <a:pt x="0" y="0"/>
                </a:moveTo>
                <a:lnTo>
                  <a:pt x="0" y="342083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0" name="object 20"/>
          <p:cNvSpPr/>
          <p:nvPr/>
        </p:nvSpPr>
        <p:spPr>
          <a:xfrm>
            <a:off x="3683035" y="3093548"/>
            <a:ext cx="1001030" cy="0"/>
          </a:xfrm>
          <a:custGeom>
            <a:avLst/>
            <a:gdLst/>
            <a:ahLst/>
            <a:cxnLst/>
            <a:rect l="l" t="t" r="r" b="b"/>
            <a:pathLst>
              <a:path w="1423687">
                <a:moveTo>
                  <a:pt x="1423687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1" name="object 21"/>
          <p:cNvSpPr/>
          <p:nvPr/>
        </p:nvSpPr>
        <p:spPr>
          <a:xfrm>
            <a:off x="4552118" y="1983904"/>
            <a:ext cx="892086" cy="522088"/>
          </a:xfrm>
          <a:custGeom>
            <a:avLst/>
            <a:gdLst/>
            <a:ahLst/>
            <a:cxnLst/>
            <a:rect l="l" t="t" r="r" b="b"/>
            <a:pathLst>
              <a:path w="1268745" h="742525">
                <a:moveTo>
                  <a:pt x="21316" y="742525"/>
                </a:moveTo>
                <a:lnTo>
                  <a:pt x="15520" y="711308"/>
                </a:lnTo>
                <a:lnTo>
                  <a:pt x="3925" y="600403"/>
                </a:lnTo>
                <a:lnTo>
                  <a:pt x="0" y="498885"/>
                </a:lnTo>
                <a:lnTo>
                  <a:pt x="3744" y="406754"/>
                </a:lnTo>
                <a:lnTo>
                  <a:pt x="15159" y="324010"/>
                </a:lnTo>
                <a:lnTo>
                  <a:pt x="34243" y="250654"/>
                </a:lnTo>
                <a:lnTo>
                  <a:pt x="60997" y="186684"/>
                </a:lnTo>
                <a:lnTo>
                  <a:pt x="95421" y="132102"/>
                </a:lnTo>
                <a:lnTo>
                  <a:pt x="137515" y="86907"/>
                </a:lnTo>
                <a:lnTo>
                  <a:pt x="187279" y="51100"/>
                </a:lnTo>
                <a:lnTo>
                  <a:pt x="244713" y="24679"/>
                </a:lnTo>
                <a:lnTo>
                  <a:pt x="309816" y="7646"/>
                </a:lnTo>
                <a:lnTo>
                  <a:pt x="382590" y="0"/>
                </a:lnTo>
                <a:lnTo>
                  <a:pt x="463033" y="1740"/>
                </a:lnTo>
                <a:lnTo>
                  <a:pt x="551146" y="12868"/>
                </a:lnTo>
                <a:lnTo>
                  <a:pt x="646929" y="33383"/>
                </a:lnTo>
                <a:lnTo>
                  <a:pt x="750382" y="63285"/>
                </a:lnTo>
                <a:lnTo>
                  <a:pt x="861505" y="102574"/>
                </a:lnTo>
                <a:lnTo>
                  <a:pt x="980298" y="151250"/>
                </a:lnTo>
                <a:lnTo>
                  <a:pt x="1106760" y="209313"/>
                </a:lnTo>
                <a:lnTo>
                  <a:pt x="1240892" y="276763"/>
                </a:lnTo>
                <a:lnTo>
                  <a:pt x="1268745" y="292146"/>
                </a:lnTo>
              </a:path>
            </a:pathLst>
          </a:custGeom>
          <a:ln w="63500">
            <a:solidFill>
              <a:srgbClr val="9416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2" name="object 22"/>
          <p:cNvSpPr/>
          <p:nvPr/>
        </p:nvSpPr>
        <p:spPr>
          <a:xfrm>
            <a:off x="5380626" y="2098796"/>
            <a:ext cx="203496" cy="167801"/>
          </a:xfrm>
          <a:custGeom>
            <a:avLst/>
            <a:gdLst/>
            <a:ahLst/>
            <a:cxnLst/>
            <a:rect l="l" t="t" r="r" b="b"/>
            <a:pathLst>
              <a:path w="289416" h="238650">
                <a:moveTo>
                  <a:pt x="0" y="226787"/>
                </a:moveTo>
                <a:lnTo>
                  <a:pt x="289416" y="238650"/>
                </a:lnTo>
                <a:lnTo>
                  <a:pt x="125256" y="0"/>
                </a:lnTo>
                <a:lnTo>
                  <a:pt x="0" y="226787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3" name="object 23"/>
          <p:cNvSpPr/>
          <p:nvPr/>
        </p:nvSpPr>
        <p:spPr>
          <a:xfrm>
            <a:off x="4473478" y="2467416"/>
            <a:ext cx="179105" cy="195731"/>
          </a:xfrm>
          <a:custGeom>
            <a:avLst/>
            <a:gdLst/>
            <a:ahLst/>
            <a:cxnLst/>
            <a:rect l="l" t="t" r="r" b="b"/>
            <a:pathLst>
              <a:path w="254727" h="278373">
                <a:moveTo>
                  <a:pt x="0" y="47293"/>
                </a:moveTo>
                <a:lnTo>
                  <a:pt x="174658" y="278373"/>
                </a:lnTo>
                <a:lnTo>
                  <a:pt x="254727" y="0"/>
                </a:lnTo>
                <a:lnTo>
                  <a:pt x="0" y="47293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4" name="object 24"/>
          <p:cNvSpPr/>
          <p:nvPr/>
        </p:nvSpPr>
        <p:spPr>
          <a:xfrm>
            <a:off x="5185172" y="2205633"/>
            <a:ext cx="1285875" cy="419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5" name="object 25"/>
          <p:cNvSpPr/>
          <p:nvPr/>
        </p:nvSpPr>
        <p:spPr>
          <a:xfrm>
            <a:off x="7855148" y="1821656"/>
            <a:ext cx="955477" cy="9554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6" name="object 26"/>
          <p:cNvSpPr/>
          <p:nvPr/>
        </p:nvSpPr>
        <p:spPr>
          <a:xfrm>
            <a:off x="6279686" y="1669245"/>
            <a:ext cx="1770787" cy="427901"/>
          </a:xfrm>
          <a:custGeom>
            <a:avLst/>
            <a:gdLst/>
            <a:ahLst/>
            <a:cxnLst/>
            <a:rect l="l" t="t" r="r" b="b"/>
            <a:pathLst>
              <a:path w="2518452" h="608571">
                <a:moveTo>
                  <a:pt x="0" y="608571"/>
                </a:moveTo>
                <a:lnTo>
                  <a:pt x="92636" y="501258"/>
                </a:lnTo>
                <a:lnTo>
                  <a:pt x="171980" y="425895"/>
                </a:lnTo>
                <a:lnTo>
                  <a:pt x="256512" y="356666"/>
                </a:lnTo>
                <a:lnTo>
                  <a:pt x="346234" y="293571"/>
                </a:lnTo>
                <a:lnTo>
                  <a:pt x="441145" y="236611"/>
                </a:lnTo>
                <a:lnTo>
                  <a:pt x="541245" y="185785"/>
                </a:lnTo>
                <a:lnTo>
                  <a:pt x="646534" y="141093"/>
                </a:lnTo>
                <a:lnTo>
                  <a:pt x="757013" y="102535"/>
                </a:lnTo>
                <a:lnTo>
                  <a:pt x="872680" y="70111"/>
                </a:lnTo>
                <a:lnTo>
                  <a:pt x="993537" y="43821"/>
                </a:lnTo>
                <a:lnTo>
                  <a:pt x="1119584" y="23664"/>
                </a:lnTo>
                <a:lnTo>
                  <a:pt x="1250819" y="9642"/>
                </a:lnTo>
                <a:lnTo>
                  <a:pt x="1387244" y="1754"/>
                </a:lnTo>
                <a:lnTo>
                  <a:pt x="1528858" y="0"/>
                </a:lnTo>
                <a:lnTo>
                  <a:pt x="1675662" y="4379"/>
                </a:lnTo>
                <a:lnTo>
                  <a:pt x="1827655" y="14892"/>
                </a:lnTo>
                <a:lnTo>
                  <a:pt x="1984838" y="31539"/>
                </a:lnTo>
                <a:lnTo>
                  <a:pt x="2147210" y="54319"/>
                </a:lnTo>
                <a:lnTo>
                  <a:pt x="2314771" y="83233"/>
                </a:lnTo>
                <a:lnTo>
                  <a:pt x="2487522" y="118281"/>
                </a:lnTo>
                <a:lnTo>
                  <a:pt x="2518452" y="125613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7" name="object 27"/>
          <p:cNvSpPr/>
          <p:nvPr/>
        </p:nvSpPr>
        <p:spPr>
          <a:xfrm>
            <a:off x="8007741" y="1663791"/>
            <a:ext cx="198263" cy="177252"/>
          </a:xfrm>
          <a:custGeom>
            <a:avLst/>
            <a:gdLst/>
            <a:ahLst/>
            <a:cxnLst/>
            <a:rect l="l" t="t" r="r" b="b"/>
            <a:pathLst>
              <a:path w="281974" h="252092">
                <a:moveTo>
                  <a:pt x="0" y="252092"/>
                </a:moveTo>
                <a:lnTo>
                  <a:pt x="281974" y="185807"/>
                </a:lnTo>
                <a:lnTo>
                  <a:pt x="59761" y="0"/>
                </a:lnTo>
                <a:lnTo>
                  <a:pt x="0" y="252092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8" name="object 28"/>
          <p:cNvSpPr/>
          <p:nvPr/>
        </p:nvSpPr>
        <p:spPr>
          <a:xfrm>
            <a:off x="6186639" y="2025973"/>
            <a:ext cx="180102" cy="201140"/>
          </a:xfrm>
          <a:custGeom>
            <a:avLst/>
            <a:gdLst/>
            <a:ahLst/>
            <a:cxnLst/>
            <a:rect l="l" t="t" r="r" b="b"/>
            <a:pathLst>
              <a:path w="256145" h="286066">
                <a:moveTo>
                  <a:pt x="45486" y="0"/>
                </a:moveTo>
                <a:lnTo>
                  <a:pt x="0" y="286066"/>
                </a:lnTo>
                <a:lnTo>
                  <a:pt x="256145" y="150815"/>
                </a:lnTo>
                <a:lnTo>
                  <a:pt x="45486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29" name="object 29"/>
          <p:cNvSpPr/>
          <p:nvPr/>
        </p:nvSpPr>
        <p:spPr>
          <a:xfrm>
            <a:off x="6530095" y="2102307"/>
            <a:ext cx="422665" cy="102250"/>
          </a:xfrm>
          <a:custGeom>
            <a:avLst/>
            <a:gdLst/>
            <a:ahLst/>
            <a:cxnLst/>
            <a:rect l="l" t="t" r="r" b="b"/>
            <a:pathLst>
              <a:path w="601123" h="145422">
                <a:moveTo>
                  <a:pt x="0" y="145422"/>
                </a:moveTo>
                <a:lnTo>
                  <a:pt x="27200" y="129045"/>
                </a:lnTo>
                <a:lnTo>
                  <a:pt x="58621" y="113141"/>
                </a:lnTo>
                <a:lnTo>
                  <a:pt x="89607" y="98283"/>
                </a:lnTo>
                <a:lnTo>
                  <a:pt x="120156" y="84470"/>
                </a:lnTo>
                <a:lnTo>
                  <a:pt x="150268" y="71702"/>
                </a:lnTo>
                <a:lnTo>
                  <a:pt x="179944" y="59979"/>
                </a:lnTo>
                <a:lnTo>
                  <a:pt x="209184" y="49301"/>
                </a:lnTo>
                <a:lnTo>
                  <a:pt x="237987" y="39669"/>
                </a:lnTo>
                <a:lnTo>
                  <a:pt x="266354" y="31081"/>
                </a:lnTo>
                <a:lnTo>
                  <a:pt x="294285" y="23539"/>
                </a:lnTo>
                <a:lnTo>
                  <a:pt x="321780" y="17041"/>
                </a:lnTo>
                <a:lnTo>
                  <a:pt x="348838" y="11589"/>
                </a:lnTo>
                <a:lnTo>
                  <a:pt x="375461" y="7181"/>
                </a:lnTo>
                <a:lnTo>
                  <a:pt x="401647" y="3818"/>
                </a:lnTo>
                <a:lnTo>
                  <a:pt x="427397" y="1500"/>
                </a:lnTo>
                <a:lnTo>
                  <a:pt x="452712" y="228"/>
                </a:lnTo>
                <a:lnTo>
                  <a:pt x="477590" y="0"/>
                </a:lnTo>
                <a:lnTo>
                  <a:pt x="502032" y="816"/>
                </a:lnTo>
                <a:lnTo>
                  <a:pt x="526039" y="2678"/>
                </a:lnTo>
                <a:lnTo>
                  <a:pt x="549610" y="5584"/>
                </a:lnTo>
                <a:lnTo>
                  <a:pt x="572745" y="9535"/>
                </a:lnTo>
                <a:lnTo>
                  <a:pt x="601123" y="2393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0" name="object 30"/>
          <p:cNvSpPr/>
          <p:nvPr/>
        </p:nvSpPr>
        <p:spPr>
          <a:xfrm>
            <a:off x="6828234" y="2187773"/>
            <a:ext cx="955477" cy="9554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1" name="object 31"/>
          <p:cNvSpPr/>
          <p:nvPr/>
        </p:nvSpPr>
        <p:spPr>
          <a:xfrm>
            <a:off x="6891649" y="2027805"/>
            <a:ext cx="203664" cy="163636"/>
          </a:xfrm>
          <a:custGeom>
            <a:avLst/>
            <a:gdLst/>
            <a:ahLst/>
            <a:cxnLst/>
            <a:rect l="l" t="t" r="r" b="b"/>
            <a:pathLst>
              <a:path w="289655" h="232727">
                <a:moveTo>
                  <a:pt x="0" y="231056"/>
                </a:moveTo>
                <a:lnTo>
                  <a:pt x="289655" y="232727"/>
                </a:lnTo>
                <a:lnTo>
                  <a:pt x="117199" y="0"/>
                </a:lnTo>
                <a:lnTo>
                  <a:pt x="0" y="231056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2" name="object 32"/>
          <p:cNvSpPr/>
          <p:nvPr/>
        </p:nvSpPr>
        <p:spPr>
          <a:xfrm>
            <a:off x="6393159" y="2115011"/>
            <a:ext cx="203043" cy="171994"/>
          </a:xfrm>
          <a:custGeom>
            <a:avLst/>
            <a:gdLst/>
            <a:ahLst/>
            <a:cxnLst/>
            <a:rect l="l" t="t" r="r" b="b"/>
            <a:pathLst>
              <a:path w="288772" h="244614">
                <a:moveTo>
                  <a:pt x="155135" y="0"/>
                </a:moveTo>
                <a:lnTo>
                  <a:pt x="0" y="244614"/>
                </a:lnTo>
                <a:lnTo>
                  <a:pt x="288772" y="221954"/>
                </a:lnTo>
                <a:lnTo>
                  <a:pt x="155135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3" name="object 33"/>
          <p:cNvSpPr/>
          <p:nvPr/>
        </p:nvSpPr>
        <p:spPr>
          <a:xfrm>
            <a:off x="7679487" y="2103103"/>
            <a:ext cx="266842" cy="33742"/>
          </a:xfrm>
          <a:custGeom>
            <a:avLst/>
            <a:gdLst/>
            <a:ahLst/>
            <a:cxnLst/>
            <a:rect l="l" t="t" r="r" b="b"/>
            <a:pathLst>
              <a:path w="379509" h="47988">
                <a:moveTo>
                  <a:pt x="0" y="47988"/>
                </a:moveTo>
                <a:lnTo>
                  <a:pt x="26979" y="31249"/>
                </a:lnTo>
                <a:lnTo>
                  <a:pt x="41699" y="26419"/>
                </a:lnTo>
                <a:lnTo>
                  <a:pt x="56566" y="21994"/>
                </a:lnTo>
                <a:lnTo>
                  <a:pt x="71578" y="17974"/>
                </a:lnTo>
                <a:lnTo>
                  <a:pt x="86736" y="14359"/>
                </a:lnTo>
                <a:lnTo>
                  <a:pt x="102041" y="11148"/>
                </a:lnTo>
                <a:lnTo>
                  <a:pt x="117491" y="8342"/>
                </a:lnTo>
                <a:lnTo>
                  <a:pt x="133087" y="5940"/>
                </a:lnTo>
                <a:lnTo>
                  <a:pt x="148829" y="3943"/>
                </a:lnTo>
                <a:lnTo>
                  <a:pt x="164717" y="2350"/>
                </a:lnTo>
                <a:lnTo>
                  <a:pt x="180751" y="1162"/>
                </a:lnTo>
                <a:lnTo>
                  <a:pt x="196931" y="379"/>
                </a:lnTo>
                <a:lnTo>
                  <a:pt x="213258" y="0"/>
                </a:lnTo>
                <a:lnTo>
                  <a:pt x="229730" y="25"/>
                </a:lnTo>
                <a:lnTo>
                  <a:pt x="246349" y="455"/>
                </a:lnTo>
                <a:lnTo>
                  <a:pt x="263114" y="1289"/>
                </a:lnTo>
                <a:lnTo>
                  <a:pt x="280026" y="2528"/>
                </a:lnTo>
                <a:lnTo>
                  <a:pt x="297083" y="4170"/>
                </a:lnTo>
                <a:lnTo>
                  <a:pt x="314287" y="6218"/>
                </a:lnTo>
                <a:lnTo>
                  <a:pt x="331638" y="8669"/>
                </a:lnTo>
                <a:lnTo>
                  <a:pt x="349135" y="11525"/>
                </a:lnTo>
                <a:lnTo>
                  <a:pt x="379509" y="20950"/>
                </a:lnTo>
              </a:path>
            </a:pathLst>
          </a:custGeom>
          <a:ln w="63499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4" name="object 34"/>
          <p:cNvSpPr/>
          <p:nvPr/>
        </p:nvSpPr>
        <p:spPr>
          <a:xfrm>
            <a:off x="7898015" y="2024228"/>
            <a:ext cx="200975" cy="173982"/>
          </a:xfrm>
          <a:custGeom>
            <a:avLst/>
            <a:gdLst/>
            <a:ahLst/>
            <a:cxnLst/>
            <a:rect l="l" t="t" r="r" b="b"/>
            <a:pathLst>
              <a:path w="285831" h="247441">
                <a:moveTo>
                  <a:pt x="0" y="247441"/>
                </a:moveTo>
                <a:lnTo>
                  <a:pt x="285831" y="200501"/>
                </a:lnTo>
                <a:lnTo>
                  <a:pt x="76780" y="0"/>
                </a:lnTo>
                <a:lnTo>
                  <a:pt x="0" y="247441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5" name="object 35"/>
          <p:cNvSpPr/>
          <p:nvPr/>
        </p:nvSpPr>
        <p:spPr>
          <a:xfrm>
            <a:off x="7543663" y="2047680"/>
            <a:ext cx="202812" cy="173436"/>
          </a:xfrm>
          <a:custGeom>
            <a:avLst/>
            <a:gdLst/>
            <a:ahLst/>
            <a:cxnLst/>
            <a:rect l="l" t="t" r="r" b="b"/>
            <a:pathLst>
              <a:path w="288444" h="246664">
                <a:moveTo>
                  <a:pt x="151855" y="0"/>
                </a:moveTo>
                <a:lnTo>
                  <a:pt x="0" y="246664"/>
                </a:lnTo>
                <a:lnTo>
                  <a:pt x="288444" y="220149"/>
                </a:lnTo>
                <a:lnTo>
                  <a:pt x="151855" y="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6" name="object 36"/>
          <p:cNvSpPr/>
          <p:nvPr/>
        </p:nvSpPr>
        <p:spPr>
          <a:xfrm>
            <a:off x="7750418" y="2748543"/>
            <a:ext cx="267398" cy="677926"/>
          </a:xfrm>
          <a:custGeom>
            <a:avLst/>
            <a:gdLst/>
            <a:ahLst/>
            <a:cxnLst/>
            <a:rect l="l" t="t" r="r" b="b"/>
            <a:pathLst>
              <a:path w="380300" h="964162">
                <a:moveTo>
                  <a:pt x="0" y="964162"/>
                </a:moveTo>
                <a:lnTo>
                  <a:pt x="7306" y="933264"/>
                </a:lnTo>
                <a:lnTo>
                  <a:pt x="20545" y="884572"/>
                </a:lnTo>
                <a:lnTo>
                  <a:pt x="34269" y="836237"/>
                </a:lnTo>
                <a:lnTo>
                  <a:pt x="48478" y="788260"/>
                </a:lnTo>
                <a:lnTo>
                  <a:pt x="63171" y="740642"/>
                </a:lnTo>
                <a:lnTo>
                  <a:pt x="78348" y="693381"/>
                </a:lnTo>
                <a:lnTo>
                  <a:pt x="94010" y="646478"/>
                </a:lnTo>
                <a:lnTo>
                  <a:pt x="110156" y="599933"/>
                </a:lnTo>
                <a:lnTo>
                  <a:pt x="126787" y="553746"/>
                </a:lnTo>
                <a:lnTo>
                  <a:pt x="143902" y="507917"/>
                </a:lnTo>
                <a:lnTo>
                  <a:pt x="161502" y="462446"/>
                </a:lnTo>
                <a:lnTo>
                  <a:pt x="179586" y="417332"/>
                </a:lnTo>
                <a:lnTo>
                  <a:pt x="198155" y="372576"/>
                </a:lnTo>
                <a:lnTo>
                  <a:pt x="217208" y="328178"/>
                </a:lnTo>
                <a:lnTo>
                  <a:pt x="236745" y="284137"/>
                </a:lnTo>
                <a:lnTo>
                  <a:pt x="256767" y="240455"/>
                </a:lnTo>
                <a:lnTo>
                  <a:pt x="277274" y="197129"/>
                </a:lnTo>
                <a:lnTo>
                  <a:pt x="298265" y="154162"/>
                </a:lnTo>
                <a:lnTo>
                  <a:pt x="319740" y="111552"/>
                </a:lnTo>
                <a:lnTo>
                  <a:pt x="341700" y="69300"/>
                </a:lnTo>
                <a:lnTo>
                  <a:pt x="364145" y="27405"/>
                </a:lnTo>
                <a:lnTo>
                  <a:pt x="380300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7" name="object 37"/>
          <p:cNvSpPr/>
          <p:nvPr/>
        </p:nvSpPr>
        <p:spPr>
          <a:xfrm>
            <a:off x="7928017" y="2610847"/>
            <a:ext cx="170973" cy="203182"/>
          </a:xfrm>
          <a:custGeom>
            <a:avLst/>
            <a:gdLst/>
            <a:ahLst/>
            <a:cxnLst/>
            <a:rect l="l" t="t" r="r" b="b"/>
            <a:pathLst>
              <a:path w="243161" h="288970">
                <a:moveTo>
                  <a:pt x="223184" y="288970"/>
                </a:moveTo>
                <a:lnTo>
                  <a:pt x="243161" y="0"/>
                </a:lnTo>
                <a:lnTo>
                  <a:pt x="0" y="157401"/>
                </a:lnTo>
                <a:lnTo>
                  <a:pt x="223184" y="28897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8" name="object 38"/>
          <p:cNvSpPr/>
          <p:nvPr/>
        </p:nvSpPr>
        <p:spPr>
          <a:xfrm>
            <a:off x="5783461" y="5125641"/>
            <a:ext cx="1276945" cy="419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39" name="object 39"/>
          <p:cNvSpPr/>
          <p:nvPr/>
        </p:nvSpPr>
        <p:spPr>
          <a:xfrm>
            <a:off x="5015603" y="5426690"/>
            <a:ext cx="1270160" cy="505299"/>
          </a:xfrm>
          <a:custGeom>
            <a:avLst/>
            <a:gdLst/>
            <a:ahLst/>
            <a:cxnLst/>
            <a:rect l="l" t="t" r="r" b="b"/>
            <a:pathLst>
              <a:path w="1806450" h="718648">
                <a:moveTo>
                  <a:pt x="0" y="0"/>
                </a:moveTo>
                <a:lnTo>
                  <a:pt x="130338" y="142277"/>
                </a:lnTo>
                <a:lnTo>
                  <a:pt x="237830" y="249406"/>
                </a:lnTo>
                <a:lnTo>
                  <a:pt x="343084" y="345537"/>
                </a:lnTo>
                <a:lnTo>
                  <a:pt x="446102" y="430669"/>
                </a:lnTo>
                <a:lnTo>
                  <a:pt x="546883" y="504803"/>
                </a:lnTo>
                <a:lnTo>
                  <a:pt x="645428" y="567939"/>
                </a:lnTo>
                <a:lnTo>
                  <a:pt x="741736" y="620077"/>
                </a:lnTo>
                <a:lnTo>
                  <a:pt x="835807" y="661217"/>
                </a:lnTo>
                <a:lnTo>
                  <a:pt x="927641" y="691359"/>
                </a:lnTo>
                <a:lnTo>
                  <a:pt x="1017239" y="710502"/>
                </a:lnTo>
                <a:lnTo>
                  <a:pt x="1104600" y="718648"/>
                </a:lnTo>
                <a:lnTo>
                  <a:pt x="1189724" y="715795"/>
                </a:lnTo>
                <a:lnTo>
                  <a:pt x="1272612" y="701945"/>
                </a:lnTo>
                <a:lnTo>
                  <a:pt x="1353263" y="677096"/>
                </a:lnTo>
                <a:lnTo>
                  <a:pt x="1431678" y="641249"/>
                </a:lnTo>
                <a:lnTo>
                  <a:pt x="1507856" y="594405"/>
                </a:lnTo>
                <a:lnTo>
                  <a:pt x="1581797" y="536562"/>
                </a:lnTo>
                <a:lnTo>
                  <a:pt x="1653502" y="467721"/>
                </a:lnTo>
                <a:lnTo>
                  <a:pt x="1722970" y="387883"/>
                </a:lnTo>
                <a:lnTo>
                  <a:pt x="1790202" y="297046"/>
                </a:lnTo>
                <a:lnTo>
                  <a:pt x="1806450" y="269612"/>
                </a:lnTo>
              </a:path>
            </a:pathLst>
          </a:custGeom>
          <a:ln w="63500">
            <a:solidFill>
              <a:srgbClr val="9416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0" name="object 40"/>
          <p:cNvSpPr/>
          <p:nvPr/>
        </p:nvSpPr>
        <p:spPr>
          <a:xfrm>
            <a:off x="6196018" y="5478731"/>
            <a:ext cx="171198" cy="203153"/>
          </a:xfrm>
          <a:custGeom>
            <a:avLst/>
            <a:gdLst/>
            <a:ahLst/>
            <a:cxnLst/>
            <a:rect l="l" t="t" r="r" b="b"/>
            <a:pathLst>
              <a:path w="243481" h="288928">
                <a:moveTo>
                  <a:pt x="222916" y="288928"/>
                </a:moveTo>
                <a:lnTo>
                  <a:pt x="243481" y="0"/>
                </a:lnTo>
                <a:lnTo>
                  <a:pt x="0" y="156904"/>
                </a:lnTo>
                <a:lnTo>
                  <a:pt x="222916" y="288928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1" name="object 41"/>
          <p:cNvSpPr/>
          <p:nvPr/>
        </p:nvSpPr>
        <p:spPr>
          <a:xfrm>
            <a:off x="4911842" y="5305105"/>
            <a:ext cx="187535" cy="197692"/>
          </a:xfrm>
          <a:custGeom>
            <a:avLst/>
            <a:gdLst/>
            <a:ahLst/>
            <a:cxnLst/>
            <a:rect l="l" t="t" r="r" b="b"/>
            <a:pathLst>
              <a:path w="266717" h="281162">
                <a:moveTo>
                  <a:pt x="266717" y="112981"/>
                </a:moveTo>
                <a:lnTo>
                  <a:pt x="0" y="0"/>
                </a:lnTo>
                <a:lnTo>
                  <a:pt x="69646" y="281162"/>
                </a:lnTo>
                <a:lnTo>
                  <a:pt x="266717" y="112981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2" name="object 42"/>
          <p:cNvSpPr/>
          <p:nvPr/>
        </p:nvSpPr>
        <p:spPr>
          <a:xfrm>
            <a:off x="7167562" y="3580804"/>
            <a:ext cx="955477" cy="9554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3" name="object 43"/>
          <p:cNvSpPr/>
          <p:nvPr/>
        </p:nvSpPr>
        <p:spPr>
          <a:xfrm>
            <a:off x="6466428" y="4141261"/>
            <a:ext cx="791781" cy="907492"/>
          </a:xfrm>
          <a:custGeom>
            <a:avLst/>
            <a:gdLst/>
            <a:ahLst/>
            <a:cxnLst/>
            <a:rect l="l" t="t" r="r" b="b"/>
            <a:pathLst>
              <a:path w="1126089" h="1290655">
                <a:moveTo>
                  <a:pt x="0" y="1290655"/>
                </a:moveTo>
                <a:lnTo>
                  <a:pt x="27500" y="1166368"/>
                </a:lnTo>
                <a:lnTo>
                  <a:pt x="53227" y="1076612"/>
                </a:lnTo>
                <a:lnTo>
                  <a:pt x="82341" y="990058"/>
                </a:lnTo>
                <a:lnTo>
                  <a:pt x="114842" y="906707"/>
                </a:lnTo>
                <a:lnTo>
                  <a:pt x="150730" y="826558"/>
                </a:lnTo>
                <a:lnTo>
                  <a:pt x="190005" y="749612"/>
                </a:lnTo>
                <a:lnTo>
                  <a:pt x="232667" y="675869"/>
                </a:lnTo>
                <a:lnTo>
                  <a:pt x="278716" y="605328"/>
                </a:lnTo>
                <a:lnTo>
                  <a:pt x="328152" y="537990"/>
                </a:lnTo>
                <a:lnTo>
                  <a:pt x="380975" y="473854"/>
                </a:lnTo>
                <a:lnTo>
                  <a:pt x="437184" y="412921"/>
                </a:lnTo>
                <a:lnTo>
                  <a:pt x="496781" y="355190"/>
                </a:lnTo>
                <a:lnTo>
                  <a:pt x="559765" y="300662"/>
                </a:lnTo>
                <a:lnTo>
                  <a:pt x="626135" y="249336"/>
                </a:lnTo>
                <a:lnTo>
                  <a:pt x="695893" y="201212"/>
                </a:lnTo>
                <a:lnTo>
                  <a:pt x="769038" y="156291"/>
                </a:lnTo>
                <a:lnTo>
                  <a:pt x="845569" y="114573"/>
                </a:lnTo>
                <a:lnTo>
                  <a:pt x="925488" y="76057"/>
                </a:lnTo>
                <a:lnTo>
                  <a:pt x="1008794" y="40743"/>
                </a:lnTo>
                <a:lnTo>
                  <a:pt x="1095486" y="8632"/>
                </a:lnTo>
                <a:lnTo>
                  <a:pt x="1126089" y="0"/>
                </a:lnTo>
              </a:path>
            </a:pathLst>
          </a:custGeom>
          <a:ln w="63499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4" name="object 44"/>
          <p:cNvSpPr/>
          <p:nvPr/>
        </p:nvSpPr>
        <p:spPr>
          <a:xfrm>
            <a:off x="7211995" y="4059659"/>
            <a:ext cx="200050" cy="175324"/>
          </a:xfrm>
          <a:custGeom>
            <a:avLst/>
            <a:gdLst/>
            <a:ahLst/>
            <a:cxnLst/>
            <a:rect l="l" t="t" r="r" b="b"/>
            <a:pathLst>
              <a:path w="284516" h="249350">
                <a:moveTo>
                  <a:pt x="70333" y="249350"/>
                </a:moveTo>
                <a:lnTo>
                  <a:pt x="284516" y="54340"/>
                </a:lnTo>
                <a:lnTo>
                  <a:pt x="0" y="0"/>
                </a:lnTo>
                <a:lnTo>
                  <a:pt x="70333" y="24935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5" name="object 45"/>
          <p:cNvSpPr/>
          <p:nvPr/>
        </p:nvSpPr>
        <p:spPr>
          <a:xfrm>
            <a:off x="6380184" y="5011921"/>
            <a:ext cx="179743" cy="194548"/>
          </a:xfrm>
          <a:custGeom>
            <a:avLst/>
            <a:gdLst/>
            <a:ahLst/>
            <a:cxnLst/>
            <a:rect l="l" t="t" r="r" b="b"/>
            <a:pathLst>
              <a:path w="255635" h="276691">
                <a:moveTo>
                  <a:pt x="0" y="0"/>
                </a:moveTo>
                <a:lnTo>
                  <a:pt x="85707" y="276691"/>
                </a:lnTo>
                <a:lnTo>
                  <a:pt x="255635" y="42111"/>
                </a:lnTo>
                <a:lnTo>
                  <a:pt x="0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6" name="object 46"/>
          <p:cNvSpPr/>
          <p:nvPr/>
        </p:nvSpPr>
        <p:spPr>
          <a:xfrm>
            <a:off x="7166824" y="4566106"/>
            <a:ext cx="1268878" cy="743640"/>
          </a:xfrm>
          <a:custGeom>
            <a:avLst/>
            <a:gdLst/>
            <a:ahLst/>
            <a:cxnLst/>
            <a:rect l="l" t="t" r="r" b="b"/>
            <a:pathLst>
              <a:path w="1804626" h="1057621">
                <a:moveTo>
                  <a:pt x="0" y="1057621"/>
                </a:moveTo>
                <a:lnTo>
                  <a:pt x="144311" y="1031367"/>
                </a:lnTo>
                <a:lnTo>
                  <a:pt x="254551" y="1006503"/>
                </a:lnTo>
                <a:lnTo>
                  <a:pt x="362147" y="978525"/>
                </a:lnTo>
                <a:lnTo>
                  <a:pt x="467101" y="947432"/>
                </a:lnTo>
                <a:lnTo>
                  <a:pt x="569411" y="913224"/>
                </a:lnTo>
                <a:lnTo>
                  <a:pt x="669078" y="875903"/>
                </a:lnTo>
                <a:lnTo>
                  <a:pt x="766101" y="835466"/>
                </a:lnTo>
                <a:lnTo>
                  <a:pt x="860482" y="791916"/>
                </a:lnTo>
                <a:lnTo>
                  <a:pt x="952219" y="745251"/>
                </a:lnTo>
                <a:lnTo>
                  <a:pt x="1041314" y="695472"/>
                </a:lnTo>
                <a:lnTo>
                  <a:pt x="1127765" y="642579"/>
                </a:lnTo>
                <a:lnTo>
                  <a:pt x="1211573" y="586571"/>
                </a:lnTo>
                <a:lnTo>
                  <a:pt x="1292738" y="527448"/>
                </a:lnTo>
                <a:lnTo>
                  <a:pt x="1371260" y="465212"/>
                </a:lnTo>
                <a:lnTo>
                  <a:pt x="1447138" y="399861"/>
                </a:lnTo>
                <a:lnTo>
                  <a:pt x="1520374" y="331395"/>
                </a:lnTo>
                <a:lnTo>
                  <a:pt x="1590967" y="259816"/>
                </a:lnTo>
                <a:lnTo>
                  <a:pt x="1658916" y="185121"/>
                </a:lnTo>
                <a:lnTo>
                  <a:pt x="1724223" y="107313"/>
                </a:lnTo>
                <a:lnTo>
                  <a:pt x="1786886" y="26390"/>
                </a:lnTo>
                <a:lnTo>
                  <a:pt x="1804626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7" name="object 47"/>
          <p:cNvSpPr/>
          <p:nvPr/>
        </p:nvSpPr>
        <p:spPr>
          <a:xfrm>
            <a:off x="8265914" y="3482578"/>
            <a:ext cx="955477" cy="946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8" name="object 48"/>
          <p:cNvSpPr/>
          <p:nvPr/>
        </p:nvSpPr>
        <p:spPr>
          <a:xfrm>
            <a:off x="8347656" y="4433450"/>
            <a:ext cx="177218" cy="201997"/>
          </a:xfrm>
          <a:custGeom>
            <a:avLst/>
            <a:gdLst/>
            <a:ahLst/>
            <a:cxnLst/>
            <a:rect l="l" t="t" r="r" b="b"/>
            <a:pathLst>
              <a:path w="252044" h="287284">
                <a:moveTo>
                  <a:pt x="215016" y="287284"/>
                </a:moveTo>
                <a:lnTo>
                  <a:pt x="252044" y="0"/>
                </a:lnTo>
                <a:lnTo>
                  <a:pt x="0" y="142746"/>
                </a:lnTo>
                <a:lnTo>
                  <a:pt x="215016" y="287284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9" name="object 49"/>
          <p:cNvSpPr/>
          <p:nvPr/>
        </p:nvSpPr>
        <p:spPr>
          <a:xfrm>
            <a:off x="7008599" y="5216418"/>
            <a:ext cx="193244" cy="180323"/>
          </a:xfrm>
          <a:custGeom>
            <a:avLst/>
            <a:gdLst/>
            <a:ahLst/>
            <a:cxnLst/>
            <a:rect l="l" t="t" r="r" b="b"/>
            <a:pathLst>
              <a:path w="274836" h="256459">
                <a:moveTo>
                  <a:pt x="238081" y="0"/>
                </a:moveTo>
                <a:lnTo>
                  <a:pt x="0" y="164984"/>
                </a:lnTo>
                <a:lnTo>
                  <a:pt x="274836" y="256459"/>
                </a:lnTo>
                <a:lnTo>
                  <a:pt x="238081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0" name="object 50"/>
          <p:cNvSpPr/>
          <p:nvPr/>
        </p:nvSpPr>
        <p:spPr>
          <a:xfrm>
            <a:off x="7666916" y="3383785"/>
            <a:ext cx="177278" cy="198236"/>
          </a:xfrm>
          <a:custGeom>
            <a:avLst/>
            <a:gdLst/>
            <a:ahLst/>
            <a:cxnLst/>
            <a:rect l="l" t="t" r="r" b="b"/>
            <a:pathLst>
              <a:path w="252128" h="281936">
                <a:moveTo>
                  <a:pt x="0" y="0"/>
                </a:moveTo>
                <a:lnTo>
                  <a:pt x="66446" y="281936"/>
                </a:lnTo>
                <a:lnTo>
                  <a:pt x="252128" y="59617"/>
                </a:lnTo>
                <a:lnTo>
                  <a:pt x="0" y="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1" name="object 51"/>
          <p:cNvSpPr/>
          <p:nvPr/>
        </p:nvSpPr>
        <p:spPr>
          <a:xfrm>
            <a:off x="8141753" y="2934573"/>
            <a:ext cx="257100" cy="715615"/>
          </a:xfrm>
          <a:custGeom>
            <a:avLst/>
            <a:gdLst/>
            <a:ahLst/>
            <a:cxnLst/>
            <a:rect l="l" t="t" r="r" b="b"/>
            <a:pathLst>
              <a:path w="365654" h="1017763">
                <a:moveTo>
                  <a:pt x="365654" y="1017763"/>
                </a:moveTo>
                <a:lnTo>
                  <a:pt x="309405" y="950665"/>
                </a:lnTo>
                <a:lnTo>
                  <a:pt x="276614" y="906365"/>
                </a:lnTo>
                <a:lnTo>
                  <a:pt x="245658" y="861612"/>
                </a:lnTo>
                <a:lnTo>
                  <a:pt x="216538" y="816407"/>
                </a:lnTo>
                <a:lnTo>
                  <a:pt x="189253" y="770749"/>
                </a:lnTo>
                <a:lnTo>
                  <a:pt x="163804" y="724639"/>
                </a:lnTo>
                <a:lnTo>
                  <a:pt x="140191" y="678076"/>
                </a:lnTo>
                <a:lnTo>
                  <a:pt x="118413" y="631061"/>
                </a:lnTo>
                <a:lnTo>
                  <a:pt x="98470" y="583594"/>
                </a:lnTo>
                <a:lnTo>
                  <a:pt x="80363" y="535674"/>
                </a:lnTo>
                <a:lnTo>
                  <a:pt x="64092" y="487301"/>
                </a:lnTo>
                <a:lnTo>
                  <a:pt x="49656" y="438477"/>
                </a:lnTo>
                <a:lnTo>
                  <a:pt x="37056" y="389199"/>
                </a:lnTo>
                <a:lnTo>
                  <a:pt x="26291" y="339469"/>
                </a:lnTo>
                <a:lnTo>
                  <a:pt x="17361" y="289287"/>
                </a:lnTo>
                <a:lnTo>
                  <a:pt x="10268" y="238653"/>
                </a:lnTo>
                <a:lnTo>
                  <a:pt x="5009" y="187565"/>
                </a:lnTo>
                <a:lnTo>
                  <a:pt x="1587" y="136026"/>
                </a:lnTo>
                <a:lnTo>
                  <a:pt x="0" y="84034"/>
                </a:lnTo>
                <a:lnTo>
                  <a:pt x="248" y="31589"/>
                </a:lnTo>
                <a:lnTo>
                  <a:pt x="3519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2" name="object 52"/>
          <p:cNvSpPr/>
          <p:nvPr/>
        </p:nvSpPr>
        <p:spPr>
          <a:xfrm>
            <a:off x="8051329" y="2775582"/>
            <a:ext cx="181197" cy="190577"/>
          </a:xfrm>
          <a:custGeom>
            <a:avLst/>
            <a:gdLst/>
            <a:ahLst/>
            <a:cxnLst/>
            <a:rect l="l" t="t" r="r" b="b"/>
            <a:pathLst>
              <a:path w="257703" h="271043">
                <a:moveTo>
                  <a:pt x="257703" y="271043"/>
                </a:moveTo>
                <a:lnTo>
                  <a:pt x="155534" y="0"/>
                </a:lnTo>
                <a:lnTo>
                  <a:pt x="0" y="244360"/>
                </a:lnTo>
                <a:lnTo>
                  <a:pt x="257703" y="271043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3" name="object 53"/>
          <p:cNvSpPr/>
          <p:nvPr/>
        </p:nvSpPr>
        <p:spPr>
          <a:xfrm>
            <a:off x="8316953" y="3571812"/>
            <a:ext cx="190753" cy="195424"/>
          </a:xfrm>
          <a:custGeom>
            <a:avLst/>
            <a:gdLst/>
            <a:ahLst/>
            <a:cxnLst/>
            <a:rect l="l" t="t" r="r" b="b"/>
            <a:pathLst>
              <a:path w="271293" h="277936">
                <a:moveTo>
                  <a:pt x="0" y="176434"/>
                </a:moveTo>
                <a:lnTo>
                  <a:pt x="271293" y="277936"/>
                </a:lnTo>
                <a:lnTo>
                  <a:pt x="189718" y="0"/>
                </a:lnTo>
                <a:lnTo>
                  <a:pt x="0" y="176434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4" name="object 54"/>
          <p:cNvSpPr/>
          <p:nvPr/>
        </p:nvSpPr>
        <p:spPr>
          <a:xfrm>
            <a:off x="8532930" y="2895582"/>
            <a:ext cx="271375" cy="90961"/>
          </a:xfrm>
          <a:custGeom>
            <a:avLst/>
            <a:gdLst/>
            <a:ahLst/>
            <a:cxnLst/>
            <a:rect l="l" t="t" r="r" b="b"/>
            <a:pathLst>
              <a:path w="385955" h="129367">
                <a:moveTo>
                  <a:pt x="385955" y="126965"/>
                </a:moveTo>
                <a:lnTo>
                  <a:pt x="354296" y="129367"/>
                </a:lnTo>
                <a:lnTo>
                  <a:pt x="334737" y="128195"/>
                </a:lnTo>
                <a:lnTo>
                  <a:pt x="315482" y="126590"/>
                </a:lnTo>
                <a:lnTo>
                  <a:pt x="296532" y="124554"/>
                </a:lnTo>
                <a:lnTo>
                  <a:pt x="277886" y="122085"/>
                </a:lnTo>
                <a:lnTo>
                  <a:pt x="259545" y="119185"/>
                </a:lnTo>
                <a:lnTo>
                  <a:pt x="241509" y="115852"/>
                </a:lnTo>
                <a:lnTo>
                  <a:pt x="223777" y="112088"/>
                </a:lnTo>
                <a:lnTo>
                  <a:pt x="206350" y="107892"/>
                </a:lnTo>
                <a:lnTo>
                  <a:pt x="189227" y="103264"/>
                </a:lnTo>
                <a:lnTo>
                  <a:pt x="172409" y="98203"/>
                </a:lnTo>
                <a:lnTo>
                  <a:pt x="155896" y="92711"/>
                </a:lnTo>
                <a:lnTo>
                  <a:pt x="139687" y="86787"/>
                </a:lnTo>
                <a:lnTo>
                  <a:pt x="123783" y="80431"/>
                </a:lnTo>
                <a:lnTo>
                  <a:pt x="108183" y="73642"/>
                </a:lnTo>
                <a:lnTo>
                  <a:pt x="92887" y="66422"/>
                </a:lnTo>
                <a:lnTo>
                  <a:pt x="77897" y="58770"/>
                </a:lnTo>
                <a:lnTo>
                  <a:pt x="63211" y="50686"/>
                </a:lnTo>
                <a:lnTo>
                  <a:pt x="48829" y="42170"/>
                </a:lnTo>
                <a:lnTo>
                  <a:pt x="34752" y="33222"/>
                </a:lnTo>
                <a:lnTo>
                  <a:pt x="20979" y="23842"/>
                </a:lnTo>
                <a:lnTo>
                  <a:pt x="0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5" name="object 55"/>
          <p:cNvSpPr/>
          <p:nvPr/>
        </p:nvSpPr>
        <p:spPr>
          <a:xfrm>
            <a:off x="8427339" y="2775582"/>
            <a:ext cx="188717" cy="196928"/>
          </a:xfrm>
          <a:custGeom>
            <a:avLst/>
            <a:gdLst/>
            <a:ahLst/>
            <a:cxnLst/>
            <a:rect l="l" t="t" r="r" b="b"/>
            <a:pathLst>
              <a:path w="268397" h="280075">
                <a:moveTo>
                  <a:pt x="268397" y="108929"/>
                </a:moveTo>
                <a:lnTo>
                  <a:pt x="0" y="0"/>
                </a:lnTo>
                <a:lnTo>
                  <a:pt x="73894" y="280075"/>
                </a:lnTo>
                <a:lnTo>
                  <a:pt x="268397" y="108929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6" name="object 56"/>
          <p:cNvSpPr/>
          <p:nvPr/>
        </p:nvSpPr>
        <p:spPr>
          <a:xfrm>
            <a:off x="8721328" y="2428875"/>
            <a:ext cx="955477" cy="9554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7" name="object 57"/>
          <p:cNvSpPr/>
          <p:nvPr/>
        </p:nvSpPr>
        <p:spPr>
          <a:xfrm>
            <a:off x="8775153" y="2895722"/>
            <a:ext cx="188534" cy="181643"/>
          </a:xfrm>
          <a:custGeom>
            <a:avLst/>
            <a:gdLst/>
            <a:ahLst/>
            <a:cxnLst/>
            <a:rect l="l" t="t" r="r" b="b"/>
            <a:pathLst>
              <a:path w="268137" h="258337">
                <a:moveTo>
                  <a:pt x="19601" y="258337"/>
                </a:moveTo>
                <a:lnTo>
                  <a:pt x="268137" y="109566"/>
                </a:lnTo>
                <a:lnTo>
                  <a:pt x="0" y="0"/>
                </a:lnTo>
                <a:lnTo>
                  <a:pt x="19601" y="258337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8" name="object 58"/>
          <p:cNvSpPr/>
          <p:nvPr/>
        </p:nvSpPr>
        <p:spPr>
          <a:xfrm>
            <a:off x="9292828" y="5777508"/>
            <a:ext cx="1276945" cy="419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9" name="object 59"/>
          <p:cNvSpPr/>
          <p:nvPr/>
        </p:nvSpPr>
        <p:spPr>
          <a:xfrm>
            <a:off x="9563262" y="3148886"/>
            <a:ext cx="933517" cy="2578169"/>
          </a:xfrm>
          <a:custGeom>
            <a:avLst/>
            <a:gdLst/>
            <a:ahLst/>
            <a:cxnLst/>
            <a:rect l="l" t="t" r="r" b="b"/>
            <a:pathLst>
              <a:path w="1327668" h="3666729">
                <a:moveTo>
                  <a:pt x="807290" y="3666729"/>
                </a:moveTo>
                <a:lnTo>
                  <a:pt x="947872" y="3435950"/>
                </a:lnTo>
                <a:lnTo>
                  <a:pt x="1053518" y="3233919"/>
                </a:lnTo>
                <a:lnTo>
                  <a:pt x="1142035" y="3034351"/>
                </a:lnTo>
                <a:lnTo>
                  <a:pt x="1213421" y="2837245"/>
                </a:lnTo>
                <a:lnTo>
                  <a:pt x="1267678" y="2642600"/>
                </a:lnTo>
                <a:lnTo>
                  <a:pt x="1304804" y="2450418"/>
                </a:lnTo>
                <a:lnTo>
                  <a:pt x="1324801" y="2260698"/>
                </a:lnTo>
                <a:lnTo>
                  <a:pt x="1327668" y="2073440"/>
                </a:lnTo>
                <a:lnTo>
                  <a:pt x="1313405" y="1888643"/>
                </a:lnTo>
                <a:lnTo>
                  <a:pt x="1282013" y="1706309"/>
                </a:lnTo>
                <a:lnTo>
                  <a:pt x="1233491" y="1526436"/>
                </a:lnTo>
                <a:lnTo>
                  <a:pt x="1167839" y="1349026"/>
                </a:lnTo>
                <a:lnTo>
                  <a:pt x="1085057" y="1174077"/>
                </a:lnTo>
                <a:lnTo>
                  <a:pt x="985146" y="1001590"/>
                </a:lnTo>
                <a:lnTo>
                  <a:pt x="868105" y="831565"/>
                </a:lnTo>
                <a:lnTo>
                  <a:pt x="733934" y="664001"/>
                </a:lnTo>
                <a:lnTo>
                  <a:pt x="582634" y="498899"/>
                </a:lnTo>
                <a:lnTo>
                  <a:pt x="414204" y="336259"/>
                </a:lnTo>
                <a:lnTo>
                  <a:pt x="228645" y="176080"/>
                </a:lnTo>
                <a:lnTo>
                  <a:pt x="25956" y="18364"/>
                </a:lnTo>
                <a:lnTo>
                  <a:pt x="0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0" name="object 60"/>
          <p:cNvSpPr/>
          <p:nvPr/>
        </p:nvSpPr>
        <p:spPr>
          <a:xfrm>
            <a:off x="9432775" y="3056567"/>
            <a:ext cx="201316" cy="179567"/>
          </a:xfrm>
          <a:custGeom>
            <a:avLst/>
            <a:gdLst/>
            <a:ahLst/>
            <a:cxnLst/>
            <a:rect l="l" t="t" r="r" b="b"/>
            <a:pathLst>
              <a:path w="286316" h="255384">
                <a:moveTo>
                  <a:pt x="286316" y="43884"/>
                </a:moveTo>
                <a:lnTo>
                  <a:pt x="0" y="0"/>
                </a:lnTo>
                <a:lnTo>
                  <a:pt x="136681" y="255384"/>
                </a:lnTo>
                <a:lnTo>
                  <a:pt x="286316" y="43884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1" name="object 61"/>
          <p:cNvSpPr/>
          <p:nvPr/>
        </p:nvSpPr>
        <p:spPr>
          <a:xfrm>
            <a:off x="10041244" y="5657491"/>
            <a:ext cx="177574" cy="201902"/>
          </a:xfrm>
          <a:custGeom>
            <a:avLst/>
            <a:gdLst/>
            <a:ahLst/>
            <a:cxnLst/>
            <a:rect l="l" t="t" r="r" b="b"/>
            <a:pathLst>
              <a:path w="252549" h="287149">
                <a:moveTo>
                  <a:pt x="38049" y="0"/>
                </a:moveTo>
                <a:lnTo>
                  <a:pt x="0" y="287149"/>
                </a:lnTo>
                <a:lnTo>
                  <a:pt x="252549" y="145299"/>
                </a:lnTo>
                <a:lnTo>
                  <a:pt x="38049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2" name="object 62"/>
          <p:cNvSpPr/>
          <p:nvPr/>
        </p:nvSpPr>
        <p:spPr>
          <a:xfrm>
            <a:off x="7855148" y="5777508"/>
            <a:ext cx="1285875" cy="419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3" name="object 63"/>
          <p:cNvSpPr/>
          <p:nvPr/>
        </p:nvSpPr>
        <p:spPr>
          <a:xfrm>
            <a:off x="8864663" y="4207102"/>
            <a:ext cx="657082" cy="1571772"/>
          </a:xfrm>
          <a:custGeom>
            <a:avLst/>
            <a:gdLst/>
            <a:ahLst/>
            <a:cxnLst/>
            <a:rect l="l" t="t" r="r" b="b"/>
            <a:pathLst>
              <a:path w="934517" h="2235409">
                <a:moveTo>
                  <a:pt x="0" y="2235409"/>
                </a:moveTo>
                <a:lnTo>
                  <a:pt x="182116" y="2106693"/>
                </a:lnTo>
                <a:lnTo>
                  <a:pt x="323009" y="1995416"/>
                </a:lnTo>
                <a:lnTo>
                  <a:pt x="449312" y="1884299"/>
                </a:lnTo>
                <a:lnTo>
                  <a:pt x="561025" y="1773340"/>
                </a:lnTo>
                <a:lnTo>
                  <a:pt x="658149" y="1662539"/>
                </a:lnTo>
                <a:lnTo>
                  <a:pt x="740684" y="1551896"/>
                </a:lnTo>
                <a:lnTo>
                  <a:pt x="808629" y="1441412"/>
                </a:lnTo>
                <a:lnTo>
                  <a:pt x="861984" y="1331085"/>
                </a:lnTo>
                <a:lnTo>
                  <a:pt x="900751" y="1220917"/>
                </a:lnTo>
                <a:lnTo>
                  <a:pt x="924929" y="1110907"/>
                </a:lnTo>
                <a:lnTo>
                  <a:pt x="934517" y="1001055"/>
                </a:lnTo>
                <a:lnTo>
                  <a:pt x="929517" y="891361"/>
                </a:lnTo>
                <a:lnTo>
                  <a:pt x="909928" y="781824"/>
                </a:lnTo>
                <a:lnTo>
                  <a:pt x="875750" y="672446"/>
                </a:lnTo>
                <a:lnTo>
                  <a:pt x="826984" y="563225"/>
                </a:lnTo>
                <a:lnTo>
                  <a:pt x="763629" y="454161"/>
                </a:lnTo>
                <a:lnTo>
                  <a:pt x="685686" y="345256"/>
                </a:lnTo>
                <a:lnTo>
                  <a:pt x="593154" y="236507"/>
                </a:lnTo>
                <a:lnTo>
                  <a:pt x="486034" y="127917"/>
                </a:lnTo>
                <a:lnTo>
                  <a:pt x="364326" y="19483"/>
                </a:lnTo>
                <a:lnTo>
                  <a:pt x="339180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4" name="object 64"/>
          <p:cNvSpPr/>
          <p:nvPr/>
        </p:nvSpPr>
        <p:spPr>
          <a:xfrm>
            <a:off x="8976797" y="4109202"/>
            <a:ext cx="199785" cy="183572"/>
          </a:xfrm>
          <a:custGeom>
            <a:avLst/>
            <a:gdLst/>
            <a:ahLst/>
            <a:cxnLst/>
            <a:rect l="l" t="t" r="r" b="b"/>
            <a:pathLst>
              <a:path w="284139" h="261080">
                <a:moveTo>
                  <a:pt x="284139" y="56281"/>
                </a:moveTo>
                <a:lnTo>
                  <a:pt x="0" y="0"/>
                </a:lnTo>
                <a:lnTo>
                  <a:pt x="125458" y="261080"/>
                </a:lnTo>
                <a:lnTo>
                  <a:pt x="284139" y="56281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5" name="object 65"/>
          <p:cNvSpPr/>
          <p:nvPr/>
        </p:nvSpPr>
        <p:spPr>
          <a:xfrm>
            <a:off x="8730578" y="5690317"/>
            <a:ext cx="202392" cy="175567"/>
          </a:xfrm>
          <a:custGeom>
            <a:avLst/>
            <a:gdLst/>
            <a:ahLst/>
            <a:cxnLst/>
            <a:rect l="l" t="t" r="r" b="b"/>
            <a:pathLst>
              <a:path w="287846" h="249695">
                <a:moveTo>
                  <a:pt x="146817" y="0"/>
                </a:moveTo>
                <a:lnTo>
                  <a:pt x="0" y="249695"/>
                </a:lnTo>
                <a:lnTo>
                  <a:pt x="287846" y="217331"/>
                </a:lnTo>
                <a:lnTo>
                  <a:pt x="146817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3434953" y="4822031"/>
            <a:ext cx="500063" cy="50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3629781" y="5253029"/>
            <a:ext cx="0" cy="277725"/>
          </a:xfrm>
          <a:custGeom>
            <a:avLst/>
            <a:gdLst/>
            <a:ahLst/>
            <a:cxnLst/>
            <a:rect l="l" t="t" r="r" b="b"/>
            <a:pathLst>
              <a:path h="394987">
                <a:moveTo>
                  <a:pt x="0" y="0"/>
                </a:moveTo>
                <a:lnTo>
                  <a:pt x="0" y="39498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4238625" y="4902398"/>
            <a:ext cx="642938" cy="6429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4" name="object 14"/>
          <p:cNvSpPr/>
          <p:nvPr/>
        </p:nvSpPr>
        <p:spPr>
          <a:xfrm>
            <a:off x="4605236" y="5253029"/>
            <a:ext cx="0" cy="240527"/>
          </a:xfrm>
          <a:custGeom>
            <a:avLst/>
            <a:gdLst/>
            <a:ahLst/>
            <a:cxnLst/>
            <a:rect l="l" t="t" r="r" b="b"/>
            <a:pathLst>
              <a:path h="342083">
                <a:moveTo>
                  <a:pt x="0" y="0"/>
                </a:moveTo>
                <a:lnTo>
                  <a:pt x="0" y="342083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5" name="object 15"/>
          <p:cNvSpPr/>
          <p:nvPr/>
        </p:nvSpPr>
        <p:spPr>
          <a:xfrm>
            <a:off x="3618731" y="5524082"/>
            <a:ext cx="1001030" cy="0"/>
          </a:xfrm>
          <a:custGeom>
            <a:avLst/>
            <a:gdLst/>
            <a:ahLst/>
            <a:cxnLst/>
            <a:rect l="l" t="t" r="r" b="b"/>
            <a:pathLst>
              <a:path w="1423687">
                <a:moveTo>
                  <a:pt x="1423687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2854523" y="4339828"/>
            <a:ext cx="357188" cy="43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2818805" y="4920258"/>
            <a:ext cx="428625" cy="428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8" name="object 8"/>
          <p:cNvSpPr/>
          <p:nvPr/>
        </p:nvSpPr>
        <p:spPr>
          <a:xfrm>
            <a:off x="2827734" y="5554266"/>
            <a:ext cx="410766" cy="276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1657945" y="4786312"/>
            <a:ext cx="776883" cy="7858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9319617" y="5893594"/>
            <a:ext cx="1035844" cy="102691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8256984" y="6286500"/>
            <a:ext cx="500063" cy="500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/>
          </a:p>
        </p:txBody>
      </p:sp>
      <p:sp>
        <p:nvSpPr>
          <p:cNvPr id="4" name="object 4"/>
          <p:cNvSpPr txBox="1"/>
          <p:nvPr/>
        </p:nvSpPr>
        <p:spPr>
          <a:xfrm>
            <a:off x="1711523" y="87510"/>
            <a:ext cx="7721251" cy="10111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7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t do </a:t>
            </a:r>
            <a:r>
              <a:rPr sz="4219" b="1" spc="-13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ompu</a:t>
            </a:r>
            <a:r>
              <a:rPr sz="4219" b="1" spc="-35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er n</a:t>
            </a:r>
            <a:r>
              <a:rPr sz="4219" b="1" spc="-18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or</a:t>
            </a:r>
            <a:r>
              <a:rPr sz="4219" b="1" spc="-24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k</a:t>
            </a:r>
            <a:r>
              <a:rPr sz="4219" b="1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s look li</a:t>
            </a:r>
            <a:r>
              <a:rPr sz="4219" b="1" spc="-77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k</a:t>
            </a:r>
            <a:r>
              <a:rPr sz="4219" b="1" baseline="2730" dirty="0">
                <a:solidFill>
                  <a:srgbClr val="011892"/>
                </a:solidFill>
                <a:latin typeface="Times" charset="0"/>
                <a:ea typeface="Times" charset="0"/>
                <a:cs typeface="Times" charset="0"/>
              </a:rPr>
              <a:t>e?</a:t>
            </a:r>
            <a:endParaRPr sz="2812" dirty="0">
              <a:latin typeface="Times" charset="0"/>
              <a:ea typeface="Times" charset="0"/>
              <a:cs typeface="Times" charset="0"/>
            </a:endParaRPr>
          </a:p>
          <a:p>
            <a:pPr marL="8929" marR="53576">
              <a:lnSpc>
                <a:spcPts val="2707"/>
              </a:lnSpc>
              <a:spcBef>
                <a:spcPts val="2219"/>
              </a:spcBef>
            </a:pPr>
            <a:r>
              <a:rPr sz="2250" b="1" dirty="0">
                <a:latin typeface="Times" charset="0"/>
                <a:ea typeface="Times" charset="0"/>
                <a:cs typeface="Times" charset="0"/>
              </a:rPr>
              <a:t>End ho</a:t>
            </a:r>
            <a:r>
              <a:rPr sz="2250" b="1" spc="-2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sz="2250" b="1" dirty="0">
                <a:latin typeface="Times" charset="0"/>
                <a:ea typeface="Times" charset="0"/>
                <a:cs typeface="Times" charset="0"/>
              </a:rPr>
              <a:t>ts, </a:t>
            </a:r>
            <a:r>
              <a:rPr sz="2250" b="1" spc="-1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sz="2250" b="1" dirty="0">
                <a:latin typeface="Times" charset="0"/>
                <a:ea typeface="Times" charset="0"/>
                <a:cs typeface="Times" charset="0"/>
              </a:rPr>
              <a:t>wi</a:t>
            </a:r>
            <a:r>
              <a:rPr sz="2250" b="1" spc="-27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sz="2250" b="1" dirty="0">
                <a:latin typeface="Times" charset="0"/>
                <a:ea typeface="Times" charset="0"/>
                <a:cs typeface="Times" charset="0"/>
              </a:rPr>
              <a:t>ches/</a:t>
            </a:r>
            <a:r>
              <a:rPr sz="2250" b="1" spc="-27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sz="2250" b="1" dirty="0">
                <a:latin typeface="Times" charset="0"/>
                <a:ea typeface="Times" charset="0"/>
                <a:cs typeface="Times" charset="0"/>
              </a:rPr>
              <a:t>ou</a:t>
            </a:r>
            <a:r>
              <a:rPr sz="2250" b="1" spc="-24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sz="2250" b="1" dirty="0">
                <a:latin typeface="Times" charset="0"/>
                <a:ea typeface="Times" charset="0"/>
                <a:cs typeface="Times" charset="0"/>
              </a:rPr>
              <a:t>e</a:t>
            </a:r>
            <a:r>
              <a:rPr sz="2250" b="1" spc="-27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sz="2250" b="1" dirty="0">
                <a:latin typeface="Times" charset="0"/>
                <a:ea typeface="Times" charset="0"/>
                <a:cs typeface="Times" charset="0"/>
              </a:rPr>
              <a:t>s, lin</a:t>
            </a:r>
            <a:r>
              <a:rPr sz="2250" b="1" spc="-13" dirty="0">
                <a:latin typeface="Times" charset="0"/>
                <a:ea typeface="Times" charset="0"/>
                <a:cs typeface="Times" charset="0"/>
              </a:rPr>
              <a:t>k</a:t>
            </a:r>
            <a:r>
              <a:rPr sz="2250" b="1" dirty="0">
                <a:latin typeface="Times" charset="0"/>
                <a:ea typeface="Times" charset="0"/>
                <a:cs typeface="Times" charset="0"/>
              </a:rPr>
              <a:t>s</a:t>
            </a:r>
            <a:endParaRPr sz="22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9781" y="5253029"/>
            <a:ext cx="989980" cy="271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/>
          </a:p>
        </p:txBody>
      </p:sp>
      <p:sp>
        <p:nvSpPr>
          <p:cNvPr id="2" name="object 2"/>
          <p:cNvSpPr txBox="1"/>
          <p:nvPr/>
        </p:nvSpPr>
        <p:spPr>
          <a:xfrm>
            <a:off x="3694083" y="2822494"/>
            <a:ext cx="989982" cy="271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/>
          </a:p>
        </p:txBody>
      </p:sp>
    </p:spTree>
    <p:extLst>
      <p:ext uri="{BB962C8B-B14F-4D97-AF65-F5344CB8AC3E}">
        <p14:creationId xmlns:p14="http://schemas.microsoft.com/office/powerpoint/2010/main" val="246188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1652</Words>
  <Application>Microsoft Macintosh PowerPoint</Application>
  <PresentationFormat>Widescreen</PresentationFormat>
  <Paragraphs>340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MS PGothic</vt:lpstr>
      <vt:lpstr>ＭＳ Ｐゴシック</vt:lpstr>
      <vt:lpstr>Times</vt:lpstr>
      <vt:lpstr>游ゴシック</vt:lpstr>
      <vt:lpstr>Arial</vt:lpstr>
      <vt:lpstr>Calibri</vt:lpstr>
      <vt:lpstr>Gill Sans MT</vt:lpstr>
      <vt:lpstr>Tahoma</vt:lpstr>
      <vt:lpstr>Times New Roman</vt:lpstr>
      <vt:lpstr>Wingdings</vt:lpstr>
      <vt:lpstr>Office Theme</vt:lpstr>
      <vt:lpstr>PowerPoint Presentation</vt:lpstr>
      <vt:lpstr>Recap: Network components</vt:lpstr>
      <vt:lpstr>What’s the Internet: “nuts and bolts” view</vt:lpstr>
      <vt:lpstr>What’s the Internet: a service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1: roadmap</vt:lpstr>
      <vt:lpstr>A closer look at network structure:</vt:lpstr>
      <vt:lpstr>The network core</vt:lpstr>
      <vt:lpstr>PowerPoint Presentation</vt:lpstr>
      <vt:lpstr>Many mechanisms: What do we mean by … </vt:lpstr>
      <vt:lpstr>PowerPoint Presentation</vt:lpstr>
      <vt:lpstr>Capacity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Kalyan Subbu</dc:creator>
  <cp:lastModifiedBy>Microsoft Office User</cp:lastModifiedBy>
  <cp:revision>39</cp:revision>
  <dcterms:created xsi:type="dcterms:W3CDTF">2021-01-18T04:32:45Z</dcterms:created>
  <dcterms:modified xsi:type="dcterms:W3CDTF">2022-08-08T05:00:31Z</dcterms:modified>
</cp:coreProperties>
</file>